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78" r:id="rId5"/>
    <p:sldId id="277" r:id="rId6"/>
    <p:sldId id="279" r:id="rId7"/>
    <p:sldId id="282" r:id="rId8"/>
    <p:sldId id="258" r:id="rId9"/>
    <p:sldId id="260" r:id="rId10"/>
    <p:sldId id="261" r:id="rId11"/>
    <p:sldId id="272" r:id="rId12"/>
    <p:sldId id="273" r:id="rId13"/>
    <p:sldId id="274" r:id="rId14"/>
    <p:sldId id="275" r:id="rId15"/>
    <p:sldId id="280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6" autoAdjust="0"/>
    <p:restoredTop sz="9466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package" Target="../embeddings/Microsoft_Excel_Worksheet1.xlsx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openxmlformats.org/officeDocument/2006/relationships/image" Target="../media/image15.jpeg"/><Relationship Id="rId10" Type="http://schemas.openxmlformats.org/officeDocument/2006/relationships/image" Target="../media/image19.jpeg"/><Relationship Id="rId4" Type="http://schemas.openxmlformats.org/officeDocument/2006/relationships/image" Target="../media/image14.emf"/><Relationship Id="rId9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pl-PL" smtClean="0">
                <a:solidFill>
                  <a:srgbClr val="C00000"/>
                </a:solidFill>
              </a:rPr>
              <a:t>Witaj!</a:t>
            </a:r>
            <a:endParaRPr lang="pl-PL">
              <a:solidFill>
                <a:srgbClr val="C000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19672" y="3933056"/>
            <a:ext cx="6400800" cy="1752600"/>
          </a:xfrm>
        </p:spPr>
        <p:txBody>
          <a:bodyPr>
            <a:normAutofit/>
          </a:bodyPr>
          <a:lstStyle/>
          <a:p>
            <a:r>
              <a:rPr lang="pl-PL" sz="1700" smtClean="0">
                <a:solidFill>
                  <a:schemeClr val="tx1"/>
                </a:solidFill>
              </a:rPr>
              <a:t>Mam na imię Magdalena. Pracuję z dziećmi w szpitalu, w którym aktualnie przebywasz. Pozdrawiam serdecznie Ciebie i Twoich bliskich. Zapraszam do zabawy! Będą zagadki, rebusy, obrazki, a na koniec zaproszę Cię do posłuchania baśni. </a:t>
            </a:r>
          </a:p>
          <a:p>
            <a:r>
              <a:rPr lang="pl-PL" sz="1700" smtClean="0">
                <a:solidFill>
                  <a:schemeClr val="tx1"/>
                </a:solidFill>
              </a:rPr>
              <a:t>Żeby dowiedzieć się na jaki temat, rozwiąż rebus, znajdujący się na następnej stronie. A potem przejdź do kolejnych stron. </a:t>
            </a:r>
            <a:endParaRPr lang="pl-PL"/>
          </a:p>
        </p:txBody>
      </p:sp>
      <p:pic>
        <p:nvPicPr>
          <p:cNvPr id="2050" name="Picture 2" descr="C:\Users\mduni\OneDrive\Pulpit\Koszałki - Opałki\Obrazeczki\słon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2257425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3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duni\OneDrive\Pulpit\Koszałki - Opałki\Obrazeczki\k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09101"/>
            <a:ext cx="1368000" cy="127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duni\OneDrive\Pulpit\po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401" y="115410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ostokąt 6"/>
          <p:cNvSpPr/>
          <p:nvPr/>
        </p:nvSpPr>
        <p:spPr>
          <a:xfrm>
            <a:off x="1907704" y="1563975"/>
            <a:ext cx="13668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5400" strike="sngStrike"/>
              <a:t>owa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290533" y="4149080"/>
            <a:ext cx="4523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smtClean="0"/>
              <a:t>r</a:t>
            </a:r>
            <a:endParaRPr lang="pl-PL" sz="6000"/>
          </a:p>
        </p:txBody>
      </p:sp>
      <p:pic>
        <p:nvPicPr>
          <p:cNvPr id="11" name="Picture 4" descr="C:\Users\mduni\OneDrive\Pulpit\o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108" y="4598075"/>
            <a:ext cx="1476000" cy="83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mduni\OneDrive\Pulpit\o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194" y="4598075"/>
            <a:ext cx="1404000" cy="79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6698223" y="2497048"/>
            <a:ext cx="6719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7200" strike="sngStrike">
                <a:solidFill>
                  <a:prstClr val="black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653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2195736" y="692696"/>
            <a:ext cx="5472608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400">
              <a:ea typeface="Calibri"/>
              <a:cs typeface="Calibri"/>
            </a:endParaRPr>
          </a:p>
          <a:p>
            <a:pPr marL="0" indent="0">
              <a:buNone/>
            </a:pPr>
            <a:endParaRPr lang="pl-PL" sz="1400" smtClean="0"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400" smtClean="0">
                <a:ea typeface="Calibri"/>
                <a:cs typeface="Calibri"/>
              </a:rPr>
              <a:t>A więc już wiesz, że chodzi o krople rosy, prawda? Zimą rzadko można je dostrzec, </a:t>
            </a:r>
            <a:r>
              <a:rPr lang="pl-PL" sz="1400" smtClean="0">
                <a:ea typeface="Calibri"/>
                <a:cs typeface="Calibri"/>
              </a:rPr>
              <a:t>bo w </a:t>
            </a:r>
            <a:r>
              <a:rPr lang="pl-PL" sz="1400" smtClean="0">
                <a:ea typeface="Calibri"/>
                <a:cs typeface="Calibri"/>
              </a:rPr>
              <a:t>nocy temperatura często przekracza wartość poniżej zera, a wtedy na trawie czy gałązkach tworzy się szron. </a:t>
            </a:r>
            <a:r>
              <a:rPr lang="pl-PL" sz="1400" smtClean="0">
                <a:ea typeface="Calibri"/>
                <a:cs typeface="Calibri"/>
              </a:rPr>
              <a:t>Ale wiosną,kiedy noce są już cieplejsze, rankiem, zamiast szronu, można dostrzec mnóstwo maleńkich kropelek na trawie czy wczesnowiosennych kwiatach. A wkrótce zaczniemy ją dostrzegać również na liściach czy pajęczynach snutych przez pająki. </a:t>
            </a:r>
            <a:endParaRPr lang="pl-PL" sz="1400"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400" smtClean="0">
                <a:ea typeface="Calibri"/>
                <a:cs typeface="Calibri"/>
              </a:rPr>
              <a:t>Gdy </a:t>
            </a:r>
            <a:r>
              <a:rPr lang="pl-PL" sz="1400">
                <a:ea typeface="Calibri"/>
                <a:cs typeface="Calibri"/>
              </a:rPr>
              <a:t>rankiem wschodzi słońce, </a:t>
            </a:r>
            <a:r>
              <a:rPr lang="pl-PL" sz="1400" smtClean="0">
                <a:ea typeface="Calibri"/>
                <a:cs typeface="Calibri"/>
              </a:rPr>
              <a:t>odbija </a:t>
            </a:r>
            <a:r>
              <a:rPr lang="pl-PL" sz="1400">
                <a:ea typeface="Calibri"/>
                <a:cs typeface="Calibri"/>
              </a:rPr>
              <a:t>swój blask w tych kropelkach, przez co wydają się one kolorowe. Lecz obawiam się, że nie łatwo byłoby dostrzec taką piękną grę barw, o jakiej autorka mówi w baśni, z którą chcę Ciebie zapoznać. Ale i tak rosa lśniąca o poranku jest pięknym zjawiskiem, występującym w przyrodzie. </a:t>
            </a:r>
            <a:endParaRPr lang="pl-PL" sz="140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400">
                <a:ea typeface="Calibri"/>
                <a:cs typeface="Calibri"/>
              </a:rPr>
              <a:t>A teraz pytanie do Ciebie. Czy wraz z upływem dnia rosa pozostaje cały czas na trawie i listkach? Jeżeli nie, to dlaczego? </a:t>
            </a:r>
            <a:endParaRPr lang="pl-PL" sz="1400" smtClean="0"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500" smtClean="0"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600">
              <a:ea typeface="Calibri"/>
              <a:cs typeface="Times New Roman"/>
            </a:endParaRPr>
          </a:p>
          <a:p>
            <a:endParaRPr lang="pl-PL" sz="1600"/>
          </a:p>
        </p:txBody>
      </p:sp>
      <p:pic>
        <p:nvPicPr>
          <p:cNvPr id="3077" name="Picture 5" descr="C:\Users\mduni\OneDrive\Pulpit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1152000" cy="125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18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1340768"/>
            <a:ext cx="3033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Krople rosy na zeszłorocznym, </a:t>
            </a:r>
            <a:br>
              <a:rPr lang="pl-PL" smtClean="0"/>
            </a:br>
            <a:r>
              <a:rPr lang="pl-PL" smtClean="0"/>
              <a:t>jesiennym listku</a:t>
            </a:r>
            <a:endParaRPr lang="pl-PL"/>
          </a:p>
        </p:txBody>
      </p:sp>
      <p:pic>
        <p:nvPicPr>
          <p:cNvPr id="5122" name="Picture 2" descr="C:\Users\mduni\OneDrive\Pulpit\Do naszyjnika\krople rosy\liść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79" y="2348880"/>
            <a:ext cx="3243115" cy="21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860032" y="1340768"/>
            <a:ext cx="1552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smtClean="0"/>
              <a:t>Krople rosy na przybiśniegach</a:t>
            </a:r>
            <a:endParaRPr lang="pl-PL" sz="1600"/>
          </a:p>
        </p:txBody>
      </p:sp>
      <p:pic>
        <p:nvPicPr>
          <p:cNvPr id="5123" name="Picture 3" descr="C:\Users\mduni\OneDrive\Pulpit\Do naszyjnika\krople rosy\106687_przebisniegi_krople_ros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71847"/>
            <a:ext cx="3622201" cy="203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77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87624" y="980728"/>
            <a:ext cx="5165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Krople rosy na listkach, które już niedługo się pojawią</a:t>
            </a:r>
            <a:endParaRPr lang="pl-PL"/>
          </a:p>
        </p:txBody>
      </p:sp>
      <p:pic>
        <p:nvPicPr>
          <p:cNvPr id="3074" name="Picture 2" descr="C:\Users\mduni\OneDrive\Pulpit\Do naszyjnika\krople rosy\na listk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64809"/>
            <a:ext cx="3348000" cy="224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duni\OneDrive\Pulpit\Do naszyjnika\krople rosy\z biedronką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69" y="2708920"/>
            <a:ext cx="3311999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295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15616" y="1124744"/>
            <a:ext cx="46916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smtClean="0"/>
              <a:t>Krople rosy rozsnute na pajęczynie, tkanej przez pająki</a:t>
            </a:r>
            <a:endParaRPr lang="pl-PL" sz="1600"/>
          </a:p>
        </p:txBody>
      </p:sp>
      <p:pic>
        <p:nvPicPr>
          <p:cNvPr id="6146" name="Picture 2" descr="C:\Users\mduni\OneDrive\Pulpit\Do naszyjnika\krople rosy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4762501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01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312875" y="4328803"/>
            <a:ext cx="56353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/>
          </a:p>
          <a:p>
            <a:r>
              <a:rPr lang="pl-PL" smtClean="0"/>
              <a:t>Aby tego dokonać, rozwiąż zagadki, rebus i krzyżówkę na </a:t>
            </a:r>
          </a:p>
          <a:p>
            <a:r>
              <a:rPr lang="pl-PL"/>
              <a:t>n</a:t>
            </a:r>
            <a:r>
              <a:rPr lang="pl-PL" smtClean="0"/>
              <a:t>astępnych stronach. </a:t>
            </a:r>
          </a:p>
          <a:p>
            <a:endParaRPr lang="pl-PL" smtClean="0"/>
          </a:p>
        </p:txBody>
      </p:sp>
      <p:sp>
        <p:nvSpPr>
          <p:cNvPr id="3" name="Prostokąt 2"/>
          <p:cNvSpPr/>
          <p:nvPr/>
        </p:nvSpPr>
        <p:spPr>
          <a:xfrm>
            <a:off x="1475656" y="1196752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>
                <a:solidFill>
                  <a:prstClr val="black"/>
                </a:solidFill>
              </a:rPr>
              <a:t>Zanim posłuchasz, co bajarka ma Ci do opowiedzenia, odgadnij </a:t>
            </a:r>
          </a:p>
          <a:p>
            <a:pPr lvl="0"/>
            <a:r>
              <a:rPr lang="pl-PL">
                <a:solidFill>
                  <a:prstClr val="black"/>
                </a:solidFill>
              </a:rPr>
              <a:t>pewne hasła, które w tej opowieści się pojawią. </a:t>
            </a:r>
          </a:p>
        </p:txBody>
      </p:sp>
      <p:pic>
        <p:nvPicPr>
          <p:cNvPr id="4098" name="Picture 2" descr="C:\Users\mduni\OneDrive\Pulpit\rozkosze łamania głowy\zamys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85880"/>
            <a:ext cx="2016224" cy="187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9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619672" y="1052736"/>
            <a:ext cx="5544616" cy="5364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>
                <a:solidFill>
                  <a:srgbClr val="C00000"/>
                </a:solidFill>
                <a:ea typeface="Calibri"/>
                <a:cs typeface="Times New Roman"/>
              </a:rPr>
              <a:t>Odgadnij zagadki, a potem z pierwszych liter słów będących ich rozwiązaniem ułóż hasło. 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Calibri"/>
                <a:cs typeface="Calibri"/>
              </a:rPr>
              <a:t>1.Czarno </a:t>
            </a:r>
            <a:r>
              <a:rPr lang="pl-PL" sz="1200">
                <a:ea typeface="Calibri"/>
                <a:cs typeface="Calibri"/>
              </a:rPr>
              <a:t>– biała, w paski cała, jedna biega po Afryce,</a:t>
            </a:r>
            <a:br>
              <a:rPr lang="pl-PL" sz="1200">
                <a:ea typeface="Calibri"/>
                <a:cs typeface="Calibri"/>
              </a:rPr>
            </a:br>
            <a:r>
              <a:rPr lang="pl-PL" sz="1200">
                <a:ea typeface="Calibri"/>
                <a:cs typeface="Calibri"/>
              </a:rPr>
              <a:t>druga pomaga przejść przez ulicę. </a:t>
            </a:r>
            <a:endParaRPr lang="pl-PL" sz="1100">
              <a:ea typeface="Calibri"/>
              <a:cs typeface="Times New Roman"/>
            </a:endParaRPr>
          </a:p>
          <a:p>
            <a:r>
              <a:rPr lang="pl-PL" sz="1200" smtClean="0">
                <a:ea typeface="Times New Roman"/>
              </a:rPr>
              <a:t>2.Mała </a:t>
            </a:r>
            <a:r>
              <a:rPr lang="pl-PL" sz="1200">
                <a:ea typeface="Times New Roman"/>
              </a:rPr>
              <a:t>do herbaty, duża do rosołu, </a:t>
            </a:r>
            <a:br>
              <a:rPr lang="pl-PL" sz="1200">
                <a:ea typeface="Times New Roman"/>
              </a:rPr>
            </a:br>
            <a:r>
              <a:rPr lang="pl-PL" sz="1200">
                <a:ea typeface="Times New Roman"/>
              </a:rPr>
              <a:t>z nią się spotyksza, gdy siadasz do stołu. </a:t>
            </a:r>
            <a:endParaRPr lang="pl-PL" sz="1200">
              <a:latin typeface="Times New Roman"/>
              <a:ea typeface="Times New Roman"/>
            </a:endParaRPr>
          </a:p>
          <a:p>
            <a:endParaRPr lang="pl-PL" sz="1200" smtClean="0">
              <a:ea typeface="Times New Roman"/>
            </a:endParaRPr>
          </a:p>
          <a:p>
            <a:r>
              <a:rPr lang="pl-PL" sz="1200" smtClean="0">
                <a:ea typeface="Times New Roman"/>
              </a:rPr>
              <a:t>3. I </a:t>
            </a:r>
            <a:r>
              <a:rPr lang="pl-PL" sz="1200">
                <a:ea typeface="Times New Roman"/>
              </a:rPr>
              <a:t>na włoskim i laskowym bardzo twarda jest skorupa.</a:t>
            </a:r>
            <a:br>
              <a:rPr lang="pl-PL" sz="1200">
                <a:ea typeface="Times New Roman"/>
              </a:rPr>
            </a:br>
            <a:r>
              <a:rPr lang="pl-PL" sz="1200">
                <a:ea typeface="Times New Roman"/>
              </a:rPr>
              <a:t>Gdy wiewiórka chce go spożyć musi najpierw ją rozłupać.</a:t>
            </a:r>
            <a:endParaRPr lang="pl-PL" sz="120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200" smtClean="0"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Calibri"/>
                <a:cs typeface="Calibri"/>
              </a:rPr>
              <a:t>4. Wielka</a:t>
            </a:r>
            <a:r>
              <a:rPr lang="pl-PL" sz="1200">
                <a:ea typeface="Calibri"/>
                <a:cs typeface="Calibri"/>
              </a:rPr>
              <a:t>, głośna gąsienica mknie torami po ulicach. 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>
                <a:ea typeface="Times New Roman"/>
                <a:cs typeface="Calibri"/>
              </a:rPr>
              <a:t/>
            </a:r>
            <a:br>
              <a:rPr lang="pl-PL" sz="1200">
                <a:ea typeface="Times New Roman"/>
                <a:cs typeface="Calibri"/>
              </a:rPr>
            </a:br>
            <a:r>
              <a:rPr lang="pl-PL" sz="1200" smtClean="0">
                <a:ea typeface="Times New Roman"/>
                <a:cs typeface="Calibri"/>
              </a:rPr>
              <a:t>5. Przychodzi </a:t>
            </a:r>
            <a:r>
              <a:rPr lang="pl-PL" sz="1200">
                <a:ea typeface="Times New Roman"/>
                <a:cs typeface="Calibri"/>
              </a:rPr>
              <a:t>do nas z dala, gwiazdy na niebie zapala.</a:t>
            </a:r>
            <a:br>
              <a:rPr lang="pl-PL" sz="1200">
                <a:ea typeface="Times New Roman"/>
                <a:cs typeface="Calibri"/>
              </a:rPr>
            </a:br>
            <a:r>
              <a:rPr lang="pl-PL" sz="1200">
                <a:ea typeface="Times New Roman"/>
                <a:cs typeface="Calibri"/>
              </a:rPr>
              <a:t>Do snu układa słońce, a budzi gwiazd tysiące.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Calibri"/>
                <a:cs typeface="Calibri"/>
              </a:rPr>
              <a:t/>
            </a:r>
            <a:br>
              <a:rPr lang="pl-PL" sz="1200" smtClean="0">
                <a:ea typeface="Calibri"/>
                <a:cs typeface="Calibri"/>
              </a:rPr>
            </a:br>
            <a:r>
              <a:rPr lang="pl-PL" sz="1200" smtClean="0">
                <a:ea typeface="Calibri"/>
                <a:cs typeface="Calibri"/>
              </a:rPr>
              <a:t>6. Ma </a:t>
            </a:r>
            <a:r>
              <a:rPr lang="pl-PL" sz="1200">
                <a:ea typeface="Calibri"/>
                <a:cs typeface="Calibri"/>
              </a:rPr>
              <a:t>nieduże ucho, jest cienka, stalowa,</a:t>
            </a:r>
            <a:br>
              <a:rPr lang="pl-PL" sz="1200">
                <a:ea typeface="Calibri"/>
                <a:cs typeface="Calibri"/>
              </a:rPr>
            </a:br>
            <a:r>
              <a:rPr lang="pl-PL" sz="1200">
                <a:ea typeface="Calibri"/>
                <a:cs typeface="Calibri"/>
              </a:rPr>
              <a:t>używa ją często do pracy krawcowa.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>
                <a:ea typeface="Calibri"/>
                <a:cs typeface="Calibri"/>
              </a:rPr>
              <a:t/>
            </a:r>
            <a:br>
              <a:rPr lang="pl-PL" sz="1200">
                <a:ea typeface="Calibri"/>
                <a:cs typeface="Calibri"/>
              </a:rPr>
            </a:br>
            <a:r>
              <a:rPr lang="pl-PL" sz="1200" smtClean="0">
                <a:ea typeface="Calibri"/>
                <a:cs typeface="Calibri"/>
              </a:rPr>
              <a:t>7. Lubi </a:t>
            </a:r>
            <a:r>
              <a:rPr lang="pl-PL" sz="1200">
                <a:ea typeface="Calibri"/>
                <a:cs typeface="Calibri"/>
              </a:rPr>
              <a:t>owies, lubi siano, rży i parska w stajni rano.</a:t>
            </a:r>
            <a:br>
              <a:rPr lang="pl-PL" sz="1200">
                <a:ea typeface="Calibri"/>
                <a:cs typeface="Calibri"/>
              </a:rPr>
            </a:b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>
                <a:ea typeface="Calibri"/>
                <a:cs typeface="Calibri"/>
              </a:rPr>
              <a:t> </a:t>
            </a:r>
            <a:endParaRPr lang="pl-PL" sz="11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320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769222" y="1052736"/>
            <a:ext cx="6704607" cy="5077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600">
                <a:solidFill>
                  <a:srgbClr val="C00000"/>
                </a:solidFill>
                <a:ea typeface="Calibri"/>
                <a:cs typeface="Calibri"/>
              </a:rPr>
              <a:t>Odgadnij zagadki, a potem z pierwszych liter słów ułóż hasło. 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>
                <a:ea typeface="Times New Roman"/>
                <a:cs typeface="Calibri"/>
              </a:rPr>
              <a:t> 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Times New Roman"/>
                <a:cs typeface="Calibri"/>
              </a:rPr>
              <a:t>1. Jest </a:t>
            </a:r>
            <a:r>
              <a:rPr lang="pl-PL" sz="1200">
                <a:ea typeface="Times New Roman"/>
                <a:cs typeface="Calibri"/>
              </a:rPr>
              <a:t>od konia dużo mniejszy, lecz ma troszkę większe uszy.</a:t>
            </a:r>
            <a:br>
              <a:rPr lang="pl-PL" sz="1200">
                <a:ea typeface="Times New Roman"/>
                <a:cs typeface="Calibri"/>
              </a:rPr>
            </a:br>
            <a:r>
              <a:rPr lang="pl-PL" sz="1200">
                <a:ea typeface="Times New Roman"/>
                <a:cs typeface="Calibri"/>
              </a:rPr>
              <a:t>Gdy się uprze, że iść nie chce, to nic z miejsca go nie ruszy.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20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Calibri"/>
                <a:cs typeface="Times New Roman"/>
              </a:rPr>
              <a:t>2. W </a:t>
            </a:r>
            <a:r>
              <a:rPr lang="pl-PL" sz="1200">
                <a:ea typeface="Calibri"/>
                <a:cs typeface="Times New Roman"/>
              </a:rPr>
              <a:t>środku ma powietrze, nie ma żadnej dziury,</a:t>
            </a:r>
            <a:br>
              <a:rPr lang="pl-PL" sz="1200">
                <a:ea typeface="Calibri"/>
                <a:cs typeface="Times New Roman"/>
              </a:rPr>
            </a:br>
            <a:r>
              <a:rPr lang="pl-PL" sz="1200">
                <a:ea typeface="Calibri"/>
                <a:cs typeface="Times New Roman"/>
              </a:rPr>
              <a:t>gdy rzucisz na ziemię, to skacze do góry.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20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Calibri"/>
                <a:cs typeface="Times New Roman"/>
              </a:rPr>
              <a:t>3. To </a:t>
            </a:r>
            <a:r>
              <a:rPr lang="pl-PL" sz="1200">
                <a:ea typeface="Calibri"/>
                <a:cs typeface="Times New Roman"/>
              </a:rPr>
              <a:t>jest łobuz, jakich mało,</a:t>
            </a:r>
            <a:br>
              <a:rPr lang="pl-PL" sz="1200">
                <a:ea typeface="Calibri"/>
                <a:cs typeface="Times New Roman"/>
              </a:rPr>
            </a:br>
            <a:r>
              <a:rPr lang="pl-PL" sz="1200">
                <a:ea typeface="Calibri"/>
                <a:cs typeface="Times New Roman"/>
              </a:rPr>
              <a:t>lecz każde dziecko zjeść by go chciało.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>
                <a:ea typeface="Calibri"/>
                <a:cs typeface="Times New Roman"/>
              </a:rPr>
              <a:t> 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200" smtClean="0">
                <a:ea typeface="Calibri"/>
                <a:cs typeface="Times New Roman"/>
              </a:rPr>
              <a:t>4. Jest </a:t>
            </a:r>
            <a:r>
              <a:rPr lang="pl-PL" sz="1200">
                <a:ea typeface="Calibri"/>
                <a:cs typeface="Times New Roman"/>
              </a:rPr>
              <a:t>królem, lecz nie w koronie,</a:t>
            </a:r>
            <a:br>
              <a:rPr lang="pl-PL" sz="1200">
                <a:ea typeface="Calibri"/>
                <a:cs typeface="Times New Roman"/>
              </a:rPr>
            </a:br>
            <a:r>
              <a:rPr lang="pl-PL" sz="1200">
                <a:ea typeface="Calibri"/>
                <a:cs typeface="Times New Roman"/>
              </a:rPr>
              <a:t>ma grzywę, choć nie jest koniem.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>
                <a:ea typeface="Calibri"/>
                <a:cs typeface="Calibri"/>
              </a:rPr>
              <a:t> 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>
                <a:ea typeface="Calibri"/>
                <a:cs typeface="Calibri"/>
              </a:rPr>
              <a:t> </a:t>
            </a:r>
            <a:endParaRPr lang="pl-PL" sz="110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>
                <a:ea typeface="Calibri"/>
                <a:cs typeface="Calibri"/>
              </a:rPr>
              <a:t> </a:t>
            </a:r>
            <a:endParaRPr lang="pl-PL" sz="11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577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Rozwiąż rebus</a:t>
            </a:r>
            <a:endParaRPr lang="pl-PL"/>
          </a:p>
        </p:txBody>
      </p:sp>
      <p:pic>
        <p:nvPicPr>
          <p:cNvPr id="1026" name="Picture 2" descr="C:\Users\mduni\OneDrive\Pulpit\r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881" y="1540594"/>
            <a:ext cx="2268000" cy="150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duni\OneDrive\Pulpit\ła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40594"/>
            <a:ext cx="2124000" cy="159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2843808" y="3284984"/>
            <a:ext cx="1537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strike="sngStrike" smtClean="0"/>
              <a:t>row</a:t>
            </a:r>
            <a:endParaRPr lang="pl-PL" sz="4400" strike="sngStrike"/>
          </a:p>
        </p:txBody>
      </p:sp>
      <p:sp>
        <p:nvSpPr>
          <p:cNvPr id="6" name="pole tekstowe 5"/>
          <p:cNvSpPr txBox="1"/>
          <p:nvPr/>
        </p:nvSpPr>
        <p:spPr>
          <a:xfrm>
            <a:off x="6241148" y="3284983"/>
            <a:ext cx="7521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strike="sngStrike" smtClean="0"/>
              <a:t>pa</a:t>
            </a:r>
            <a:endParaRPr lang="pl-PL" sz="4400" strike="sngStrike"/>
          </a:p>
        </p:txBody>
      </p:sp>
      <p:sp>
        <p:nvSpPr>
          <p:cNvPr id="7" name="pole tekstowe 6"/>
          <p:cNvSpPr txBox="1"/>
          <p:nvPr/>
        </p:nvSpPr>
        <p:spPr>
          <a:xfrm>
            <a:off x="827584" y="1715324"/>
            <a:ext cx="8210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600" smtClean="0"/>
              <a:t>P</a:t>
            </a:r>
            <a:endParaRPr lang="pl-PL" sz="9600"/>
          </a:p>
        </p:txBody>
      </p:sp>
    </p:spTree>
    <p:extLst>
      <p:ext uri="{BB962C8B-B14F-4D97-AF65-F5344CB8AC3E}">
        <p14:creationId xmlns:p14="http://schemas.microsoft.com/office/powerpoint/2010/main" val="297058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07232"/>
              </p:ext>
            </p:extLst>
          </p:nvPr>
        </p:nvGraphicFramePr>
        <p:xfrm>
          <a:off x="2051720" y="3180029"/>
          <a:ext cx="6715125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Arkusz" r:id="rId3" imgW="6715175" imgH="3076486" progId="Excel.Sheet.12">
                  <p:embed/>
                </p:oleObj>
              </mc:Choice>
              <mc:Fallback>
                <p:oleObj name="Arkusz" r:id="rId3" imgW="6715175" imgH="30764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3180029"/>
                        <a:ext cx="6715125" cy="307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C:\Users\mduni\OneDrive\Pulpit\Koszałki - Opałki\Obrazeczki\drabi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12" y="256235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uni\OneDrive\Pulpit\Koszałki - Opałki\Obrazeczki\osiołecze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5858"/>
            <a:ext cx="1180480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duni\OneDrive\Pulpit\Koszałki - Opałki\Obrazeczki\j1aj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0823"/>
            <a:ext cx="1152000" cy="89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duni\OneDrive\Pulpit\Koszałki - Opałki\Obrazeczki\małp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6235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duni\OneDrive\Pulpit\Koszałki - Opałki\Obrazeczki\rower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997" y="1962715"/>
            <a:ext cx="1512168" cy="100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mduni\OneDrive\Pulpit\Koszałki - Opałki\Obrazeczki\baranek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1735056"/>
            <a:ext cx="1980000" cy="141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mduni\OneDrive\Pulpit\Koszałki - Opałki\Obrazeczki\trąbk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216" y="1889631"/>
            <a:ext cx="1728000" cy="117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14271" y="11742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1</a:t>
            </a: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2627784" y="8197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2</a:t>
            </a: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4572650" y="7557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3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6875844" y="126870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4</a:t>
            </a:r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765114" y="2465855"/>
            <a:ext cx="101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5</a:t>
            </a:r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3707904" y="27825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6</a:t>
            </a:r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96136" y="27825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7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53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9592" y="1180340"/>
            <a:ext cx="796269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Udało się? </a:t>
            </a:r>
            <a:br>
              <a:rPr lang="pl-PL" smtClean="0"/>
            </a:br>
            <a:endParaRPr lang="pl-PL" smtClean="0"/>
          </a:p>
          <a:p>
            <a:r>
              <a:rPr lang="pl-PL" smtClean="0"/>
              <a:t>Czy wiesz w takim razie, czym się zajmuje złotnik i czym są diamenty, perły i opale? </a:t>
            </a:r>
            <a:br>
              <a:rPr lang="pl-PL" smtClean="0"/>
            </a:br>
            <a:r>
              <a:rPr lang="pl-PL" smtClean="0"/>
              <a:t>Jeżeli nie, spróbuj ustalić to przy pomocy osoby Ci towarzyszącej. </a:t>
            </a:r>
          </a:p>
          <a:p>
            <a:endParaRPr lang="pl-PL"/>
          </a:p>
          <a:p>
            <a:r>
              <a:rPr lang="pl-PL" smtClean="0"/>
              <a:t>„</a:t>
            </a:r>
            <a:r>
              <a:rPr lang="pl-PL" smtClean="0"/>
              <a:t>Naszyjnik z kropli rosy”. </a:t>
            </a:r>
            <a:r>
              <a:rPr lang="pl-PL" smtClean="0"/>
              <a:t>opowiada o strasznie kapryśnej księżniczce, z którą nikt </a:t>
            </a:r>
          </a:p>
          <a:p>
            <a:r>
              <a:rPr lang="pl-PL" smtClean="0"/>
              <a:t>w pałacu nie mógł wytrzymać. </a:t>
            </a:r>
            <a:r>
              <a:rPr lang="pl-PL" smtClean="0"/>
              <a:t/>
            </a:r>
            <a:br>
              <a:rPr lang="pl-PL" smtClean="0"/>
            </a:br>
            <a:endParaRPr lang="pl-PL" smtClean="0"/>
          </a:p>
          <a:p>
            <a:endParaRPr lang="pl-PL"/>
          </a:p>
          <a:p>
            <a:endParaRPr lang="pl-PL" smtClean="0"/>
          </a:p>
          <a:p>
            <a:endParaRPr lang="pl-PL" smtClean="0"/>
          </a:p>
          <a:p>
            <a:r>
              <a:rPr lang="pl-PL" smtClean="0"/>
              <a:t>Baśń ta znajduje </a:t>
            </a:r>
            <a:r>
              <a:rPr lang="pl-PL" smtClean="0"/>
              <a:t>się ona wksiążce Hanny Zdzitowieckiej „Bursztynowe baśnie. </a:t>
            </a:r>
            <a:br>
              <a:rPr lang="pl-PL" smtClean="0"/>
            </a:br>
            <a:r>
              <a:rPr lang="pl-PL" smtClean="0"/>
              <a:t>Akcja jej rozgrywa się w Darłowie. Spróbuj ustalić wraz o sobą Ci towarzyszącą, </a:t>
            </a:r>
            <a:br>
              <a:rPr lang="pl-PL" smtClean="0"/>
            </a:br>
            <a:r>
              <a:rPr lang="pl-PL" smtClean="0"/>
              <a:t>gdzie leży to miasto. </a:t>
            </a:r>
          </a:p>
          <a:p>
            <a:endParaRPr lang="pl-PL"/>
          </a:p>
          <a:p>
            <a:r>
              <a:rPr lang="pl-PL" smtClean="0"/>
              <a:t>Po posłuchaniu odwiedź </a:t>
            </a:r>
            <a:r>
              <a:rPr lang="pl-PL" smtClean="0"/>
              <a:t>jeszcze następne </a:t>
            </a:r>
            <a:r>
              <a:rPr lang="pl-PL" smtClean="0"/>
              <a:t>strony. </a:t>
            </a:r>
            <a:endParaRPr lang="pl-PL"/>
          </a:p>
        </p:txBody>
      </p:sp>
      <p:pic>
        <p:nvPicPr>
          <p:cNvPr id="5123" name="Picture 3" descr="C:\Users\mduni\OneDrive\Pulpit\rage-1541317_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2924944"/>
            <a:ext cx="1476000" cy="123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127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1287503"/>
            <a:ext cx="86966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I co sądzisz o tej księżniczce? </a:t>
            </a:r>
          </a:p>
          <a:p>
            <a:endParaRPr lang="pl-PL"/>
          </a:p>
          <a:p>
            <a:r>
              <a:rPr lang="pl-PL" smtClean="0"/>
              <a:t>Czy potrafisz powiedzieć, dlaczego w dniu swoich urodzin  w końcu przestałą krzyczeć i awanturować się, a nawet uśmiech zagościł na jej twarzy? </a:t>
            </a:r>
          </a:p>
          <a:p>
            <a:endParaRPr lang="pl-PL"/>
          </a:p>
          <a:p>
            <a:endParaRPr lang="pl-PL" smtClean="0"/>
          </a:p>
          <a:p>
            <a:endParaRPr lang="pl-PL" smtClean="0"/>
          </a:p>
          <a:p>
            <a:endParaRPr lang="pl-PL"/>
          </a:p>
          <a:p>
            <a:endParaRPr lang="pl-PL" smtClean="0"/>
          </a:p>
          <a:p>
            <a:endParaRPr lang="pl-PL"/>
          </a:p>
          <a:p>
            <a:endParaRPr lang="pl-PL" smtClean="0"/>
          </a:p>
          <a:p>
            <a:endParaRPr lang="pl-PL"/>
          </a:p>
          <a:p>
            <a:r>
              <a:rPr lang="pl-PL" smtClean="0"/>
              <a:t>Na </a:t>
            </a:r>
            <a:r>
              <a:rPr lang="pl-PL" smtClean="0"/>
              <a:t>kolejnej stronie zobaczysz rozsypankę obrazkową. Postaraj się ponumerować je wedłuk kolejności. </a:t>
            </a:r>
          </a:p>
          <a:p>
            <a:endParaRPr lang="pl-PL"/>
          </a:p>
          <a:p>
            <a:endParaRPr lang="pl-PL"/>
          </a:p>
        </p:txBody>
      </p:sp>
      <p:pic>
        <p:nvPicPr>
          <p:cNvPr id="6146" name="Picture 2" descr="C:\Users\mduni\OneDrive\Pulpit\Koszałki - Opałki\Obrazeczki\wesoł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80928"/>
            <a:ext cx="1404000" cy="138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08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duni\OneDrive\Pulpit\a\Scan_20200330_13013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016" y="3524629"/>
            <a:ext cx="2592000" cy="183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uni\OneDrive\Pulpit\a\Scan_20200330_130130_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96168"/>
            <a:ext cx="2592000" cy="183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duni\OneDrive\Pulpit\a\Scan_20200330_1301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2592000" cy="183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uni\OneDrive\Pulpit\a\Scan_20200330_130130_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58" y="3498557"/>
            <a:ext cx="2592000" cy="183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duni\OneDrive\Pulpit\a\Scan_20200330_130130_0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39584"/>
            <a:ext cx="2592000" cy="183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duni\OneDrive\Pulpit\a\Scan_20200330_130130_0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9" y="1405105"/>
            <a:ext cx="2592000" cy="183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947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344557"/>
            <a:ext cx="79928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smtClean="0"/>
              <a:t>Na sam koniec jeszcze mam dla Ciebie jedną zagadkę. Szukając  jej rozwiązania,</a:t>
            </a:r>
          </a:p>
          <a:p>
            <a:r>
              <a:rPr lang="pl-PL" sz="1600" smtClean="0"/>
              <a:t>pomyśl o kroplach rosy, osiadającej w nocy </a:t>
            </a:r>
            <a:r>
              <a:rPr lang="pl-PL" sz="1600" smtClean="0"/>
              <a:t>na roślinach. </a:t>
            </a:r>
            <a:endParaRPr lang="pl-PL" sz="1600" smtClean="0"/>
          </a:p>
          <a:p>
            <a:endParaRPr lang="pl-PL" sz="1600"/>
          </a:p>
          <a:p>
            <a:endParaRPr lang="pl-PL" sz="1600" smtClean="0"/>
          </a:p>
          <a:p>
            <a:endParaRPr lang="pl-PL" sz="1600" smtClean="0"/>
          </a:p>
          <a:p>
            <a:endParaRPr lang="pl-PL" sz="1600"/>
          </a:p>
          <a:p>
            <a:r>
              <a:rPr lang="pl-PL" sz="1600" smtClean="0"/>
              <a:t>Pewien </a:t>
            </a:r>
            <a:r>
              <a:rPr lang="pl-PL" sz="1600" smtClean="0"/>
              <a:t>czarownik przemienił w kwiaty sześciu rycerzy, którzy ubiegali się o rękę jego pięknej córki. Późno wieczorem, kiedy już było ciemno, córka czarownika przyniosła jeden z kwiatów do swej komnaty, aby być bliżej dzielnego rycerza. O świcie odniosła go z powrotem do ogrodu, by jej ojciec o niczym się nie dowiedział. Niestety, kroki córki obudziły czarownika. Natychmiast zszedł do ogrodu i od razu poznał, który kwiat córka miała w nocy w pokoju. Po czym czarodziej rozpoznał ów kwiat? </a:t>
            </a:r>
          </a:p>
          <a:p>
            <a:endParaRPr lang="pl-PL" sz="1600"/>
          </a:p>
          <a:p>
            <a:endParaRPr lang="pl-PL" sz="1600" smtClean="0"/>
          </a:p>
          <a:p>
            <a:r>
              <a:rPr lang="pl-PL" sz="1600" smtClean="0">
                <a:solidFill>
                  <a:srgbClr val="C00000"/>
                </a:solidFill>
              </a:rPr>
              <a:t>Dziękuję za miłą zabawę</a:t>
            </a:r>
            <a:r>
              <a:rPr lang="pl-PL" sz="1600" smtClean="0">
                <a:solidFill>
                  <a:srgbClr val="C00000"/>
                </a:solidFill>
              </a:rPr>
              <a:t>!</a:t>
            </a:r>
          </a:p>
          <a:p>
            <a:endParaRPr lang="pl-PL" sz="1600">
              <a:solidFill>
                <a:srgbClr val="C00000"/>
              </a:solidFill>
            </a:endParaRPr>
          </a:p>
          <a:p>
            <a:endParaRPr lang="pl-PL" sz="1600" smtClean="0">
              <a:solidFill>
                <a:srgbClr val="C00000"/>
              </a:solidFill>
            </a:endParaRPr>
          </a:p>
          <a:p>
            <a:endParaRPr lang="pl-PL" sz="1600" smtClean="0"/>
          </a:p>
          <a:p>
            <a:r>
              <a:rPr lang="pl-PL" sz="1600"/>
              <a:t> </a:t>
            </a:r>
            <a:r>
              <a:rPr lang="pl-PL" sz="1600" smtClean="0"/>
              <a:t>m.dunin@sp90.edu.gdansk.pl</a:t>
            </a:r>
            <a:endParaRPr lang="pl-PL" sz="1600" smtClean="0"/>
          </a:p>
          <a:p>
            <a:endParaRPr lang="pl-PL" sz="1600"/>
          </a:p>
          <a:p>
            <a:endParaRPr lang="pl-PL" sz="1600" smtClean="0"/>
          </a:p>
        </p:txBody>
      </p:sp>
      <p:pic>
        <p:nvPicPr>
          <p:cNvPr id="7170" name="Picture 2" descr="C:\Users\mduni\OneDrive\Pulpit\rozkosze łamania głowy\filing_images_912bdbd9fa7f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341" y="980728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91298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521</Words>
  <Application>Microsoft Office PowerPoint</Application>
  <PresentationFormat>Pokaz na ekranie (4:3)</PresentationFormat>
  <Paragraphs>92</Paragraphs>
  <Slides>15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7" baseType="lpstr">
      <vt:lpstr>Motyw pakietu Office</vt:lpstr>
      <vt:lpstr>Arkusz</vt:lpstr>
      <vt:lpstr>Witaj!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Rozwiąż rebus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Witaj!</dc:title>
  <dc:creator>mduni</dc:creator>
  <cp:lastModifiedBy>m.dunin@outlook.com</cp:lastModifiedBy>
  <cp:revision>45</cp:revision>
  <dcterms:created xsi:type="dcterms:W3CDTF">2020-03-30T21:06:28Z</dcterms:created>
  <dcterms:modified xsi:type="dcterms:W3CDTF">2020-04-02T18:17:52Z</dcterms:modified>
</cp:coreProperties>
</file>