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83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01.04.2020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package" Target="../embeddings/Microsoft_Excel_Worksheet1.xlsx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mtClean="0"/>
              <a:t>Witaj!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mtClean="0"/>
              <a:t>Zapraszam do zabawy!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820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/>
              <a:t>Hej, hej! Witam Cię. Mam na imię Magdalena. Pracuję z dziećmi w szpitalu, w którym Ty aktualnie przebywasz. Na początek pragnę serdecznie pozdrowić Ciebie, Twoich bliskich i życzyć miłych Świąt Wielkiej Nocy. </a:t>
            </a:r>
            <a:r>
              <a:rPr lang="pl-PL" smtClean="0"/>
              <a:t>Zaproponuję </a:t>
            </a:r>
            <a:r>
              <a:rPr lang="pl-PL"/>
              <a:t>Ci </a:t>
            </a:r>
            <a:r>
              <a:rPr lang="pl-PL" smtClean="0"/>
              <a:t>zabawę</a:t>
            </a:r>
            <a:r>
              <a:rPr lang="pl-PL"/>
              <a:t> </a:t>
            </a:r>
            <a:r>
              <a:rPr lang="pl-PL" smtClean="0"/>
              <a:t>z wesołymi wierszykami. Niektóre z nich, być może znasz, a z treścią innych właśnie się zapoznasz. </a:t>
            </a:r>
          </a:p>
          <a:p>
            <a:pPr marL="0" indent="0">
              <a:buNone/>
            </a:pPr>
            <a:r>
              <a:rPr lang="pl-PL" smtClean="0"/>
              <a:t/>
            </a:r>
            <a:br>
              <a:rPr lang="pl-PL" smtClean="0"/>
            </a:br>
            <a:r>
              <a:rPr lang="pl-PL" smtClean="0"/>
              <a:t>Ale zanim zaczniesz słuchać, odgadnij ich tytuły, rozwiązując rebusy, krzyżówki i inne łamigłówki z następnych stron. </a:t>
            </a:r>
          </a:p>
          <a:p>
            <a:endParaRPr lang="pl-PL"/>
          </a:p>
          <a:p>
            <a:endParaRPr lang="pl-PL"/>
          </a:p>
          <a:p>
            <a:endParaRPr lang="pl-PL" smtClean="0"/>
          </a:p>
          <a:p>
            <a:endParaRPr lang="pl-PL" smtClean="0"/>
          </a:p>
          <a:p>
            <a:pPr marL="0" indent="0">
              <a:buNone/>
            </a:pPr>
            <a:r>
              <a:rPr lang="pl-PL"/>
              <a:t/>
            </a:r>
            <a:br>
              <a:rPr lang="pl-PL"/>
            </a:b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59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78116"/>
              </p:ext>
            </p:extLst>
          </p:nvPr>
        </p:nvGraphicFramePr>
        <p:xfrm>
          <a:off x="2267744" y="4005064"/>
          <a:ext cx="6105525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Arkusz" r:id="rId3" imgW="6105575" imgH="2200409" progId="Excel.Sheet.12">
                  <p:embed/>
                </p:oleObj>
              </mc:Choice>
              <mc:Fallback>
                <p:oleObj name="Arkusz" r:id="rId3" imgW="6105575" imgH="22004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4005064"/>
                        <a:ext cx="6105525" cy="220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C:\Users\mduni\OneDrive\Pulpit\Koszałki - Opałki\Obrazeczki\linijk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72" y="502948"/>
            <a:ext cx="1647826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duni\OneDrive\Pulpit\Koszałki - Opałki\Obrazeczki\koz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02948"/>
            <a:ext cx="1526282" cy="152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uni\OneDrive\Pulpit\Koszałki - Opałki\Obrazeczki\jabłk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01842"/>
            <a:ext cx="1404000" cy="127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duni\OneDrive\Pulpit\Koszałki - Opałki\Obrazeczki\myszka z serkie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1995491"/>
            <a:ext cx="1008000" cy="101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duni\OneDrive\Pulpit\Koszałki - Opałki\Obrazeczki\ok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628" y="2276872"/>
            <a:ext cx="1317340" cy="73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1091375" y="404664"/>
            <a:ext cx="457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REBUS</a:t>
            </a: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2075755" y="9586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1</a:t>
            </a: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067944" y="148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2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300192" y="18819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3</a:t>
            </a:r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67544" y="26457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4</a:t>
            </a:r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2555776" y="28303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5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955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116632"/>
            <a:ext cx="844744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600" smtClean="0"/>
          </a:p>
          <a:p>
            <a:r>
              <a:rPr lang="pl-PL" sz="1600" smtClean="0"/>
              <a:t>Odgadnij po kolei każda z zagadek i zapisz podaną literę z każdej z nich, a potem utwórz nowe słowo.</a:t>
            </a:r>
          </a:p>
          <a:p>
            <a:r>
              <a:rPr lang="pl-PL" sz="1600" smtClean="0"/>
              <a:t/>
            </a:r>
            <a:br>
              <a:rPr lang="pl-PL" sz="1600" smtClean="0"/>
            </a:br>
            <a:r>
              <a:rPr lang="pl-PL" sz="1600" smtClean="0"/>
              <a:t>1.</a:t>
            </a:r>
            <a:r>
              <a:rPr lang="pl-PL" sz="1200" smtClean="0"/>
              <a:t>Z </a:t>
            </a:r>
            <a:r>
              <a:rPr lang="pl-PL" sz="1200"/>
              <a:t>włóczki ma kucyki, oczy z koralików.</a:t>
            </a:r>
            <a:br>
              <a:rPr lang="pl-PL" sz="1200"/>
            </a:br>
            <a:r>
              <a:rPr lang="pl-PL" sz="1200"/>
              <a:t>Ma dużo sukienek i wstążek bez liku.</a:t>
            </a:r>
            <a:br>
              <a:rPr lang="pl-PL" sz="1200"/>
            </a:br>
            <a:r>
              <a:rPr lang="pl-PL" sz="1200"/>
              <a:t>Czasem woła „mama” lub mruga oczkami.</a:t>
            </a:r>
            <a:br>
              <a:rPr lang="pl-PL" sz="1200"/>
            </a:br>
            <a:r>
              <a:rPr lang="pl-PL" sz="1200"/>
              <a:t>Co to za zabawka? Odgadnijcie </a:t>
            </a:r>
            <a:r>
              <a:rPr lang="pl-PL" sz="1200" smtClean="0"/>
              <a:t>sami - </a:t>
            </a:r>
            <a:r>
              <a:rPr lang="pl-PL" sz="1200" smtClean="0">
                <a:solidFill>
                  <a:srgbClr val="C00000"/>
                </a:solidFill>
              </a:rPr>
              <a:t>1 litera</a:t>
            </a:r>
          </a:p>
          <a:p>
            <a:endParaRPr lang="pl-PL" sz="1600">
              <a:solidFill>
                <a:srgbClr val="C00000"/>
              </a:solidFill>
            </a:endParaRPr>
          </a:p>
          <a:p>
            <a:r>
              <a:rPr lang="pl-PL" sz="1200" smtClean="0"/>
              <a:t>2.Stary </a:t>
            </a:r>
            <a:r>
              <a:rPr lang="pl-PL" sz="1200" smtClean="0"/>
              <a:t>– żegnany, </a:t>
            </a:r>
            <a:r>
              <a:rPr lang="pl-PL" sz="1200"/>
              <a:t>Nowy </a:t>
            </a:r>
            <a:r>
              <a:rPr lang="pl-PL" sz="1200" smtClean="0"/>
              <a:t>– witany - </a:t>
            </a:r>
            <a:r>
              <a:rPr lang="pl-PL" sz="1200" smtClean="0">
                <a:solidFill>
                  <a:srgbClr val="C00000"/>
                </a:solidFill>
              </a:rPr>
              <a:t>2 litera</a:t>
            </a:r>
            <a:r>
              <a:rPr lang="pl-PL" sz="1200"/>
              <a:t/>
            </a:r>
            <a:br>
              <a:rPr lang="pl-PL" sz="1200"/>
            </a:br>
            <a:r>
              <a:rPr lang="pl-PL" sz="1200" smtClean="0"/>
              <a:t/>
            </a:r>
            <a:br>
              <a:rPr lang="pl-PL" sz="1200" smtClean="0"/>
            </a:br>
            <a:r>
              <a:rPr lang="pl-PL" sz="1200" smtClean="0"/>
              <a:t>3.Oszklone </a:t>
            </a:r>
            <a:r>
              <a:rPr lang="pl-PL" sz="1200"/>
              <a:t>ma </a:t>
            </a:r>
            <a:r>
              <a:rPr lang="pl-PL" sz="1200" smtClean="0"/>
              <a:t>ramki, wiszą </a:t>
            </a:r>
            <a:r>
              <a:rPr lang="pl-PL" sz="1200"/>
              <a:t>w nim </a:t>
            </a:r>
            <a:r>
              <a:rPr lang="pl-PL" sz="1200" smtClean="0"/>
              <a:t>firanki</a:t>
            </a:r>
            <a:r>
              <a:rPr lang="pl-PL" sz="1200"/>
              <a:t> </a:t>
            </a:r>
            <a:r>
              <a:rPr lang="pl-PL" sz="1200" smtClean="0"/>
              <a:t>- </a:t>
            </a:r>
            <a:r>
              <a:rPr lang="pl-PL" sz="1200" smtClean="0">
                <a:solidFill>
                  <a:srgbClr val="C00000"/>
                </a:solidFill>
              </a:rPr>
              <a:t>2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/>
              <a:t>4.Choć </a:t>
            </a:r>
            <a:r>
              <a:rPr lang="pl-PL" sz="1200"/>
              <a:t>na jego </a:t>
            </a:r>
            <a:r>
              <a:rPr lang="pl-PL" sz="1200" smtClean="0"/>
              <a:t>pokładzie, </a:t>
            </a:r>
            <a:r>
              <a:rPr lang="pl-PL" sz="1200"/>
              <a:t>kapitan dowodzi,</a:t>
            </a:r>
            <a:br>
              <a:rPr lang="pl-PL" sz="1200"/>
            </a:br>
            <a:r>
              <a:rPr lang="pl-PL" sz="1200" smtClean="0"/>
              <a:t>porusza </a:t>
            </a:r>
            <a:r>
              <a:rPr lang="pl-PL" sz="1200"/>
              <a:t>się w </a:t>
            </a:r>
            <a:r>
              <a:rPr lang="pl-PL" sz="1200" smtClean="0"/>
              <a:t>chmurach, wcale </a:t>
            </a:r>
            <a:r>
              <a:rPr lang="pl-PL" sz="1200"/>
              <a:t>nie po </a:t>
            </a:r>
            <a:r>
              <a:rPr lang="pl-PL" sz="1200" smtClean="0"/>
              <a:t>wodzie – </a:t>
            </a:r>
            <a:r>
              <a:rPr lang="pl-PL" sz="1200" smtClean="0">
                <a:solidFill>
                  <a:srgbClr val="C00000"/>
                </a:solidFill>
              </a:rPr>
              <a:t>4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/>
              <a:t>5.Dwa </a:t>
            </a:r>
            <a:r>
              <a:rPr lang="pl-PL" sz="1200"/>
              <a:t>okienka w </a:t>
            </a:r>
            <a:r>
              <a:rPr lang="pl-PL" sz="1200" smtClean="0"/>
              <a:t>ramce na </a:t>
            </a:r>
            <a:r>
              <a:rPr lang="pl-PL" sz="1200"/>
              <a:t>nos założone,</a:t>
            </a:r>
            <a:br>
              <a:rPr lang="pl-PL" sz="1200"/>
            </a:br>
            <a:r>
              <a:rPr lang="pl-PL" sz="1200"/>
              <a:t>chętnie dają </a:t>
            </a:r>
            <a:r>
              <a:rPr lang="pl-PL" sz="1200" smtClean="0"/>
              <a:t>oczom pomoc </a:t>
            </a:r>
            <a:r>
              <a:rPr lang="pl-PL" sz="1200"/>
              <a:t>i </a:t>
            </a:r>
            <a:r>
              <a:rPr lang="pl-PL" sz="1200" smtClean="0"/>
              <a:t>ochronę - </a:t>
            </a:r>
            <a:r>
              <a:rPr lang="pl-PL" sz="1200" smtClean="0">
                <a:solidFill>
                  <a:srgbClr val="C00000"/>
                </a:solidFill>
              </a:rPr>
              <a:t>1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/>
              <a:t>6.Jakim </a:t>
            </a:r>
            <a:r>
              <a:rPr lang="pl-PL" sz="1200"/>
              <a:t>to </a:t>
            </a:r>
            <a:r>
              <a:rPr lang="pl-PL" sz="1200" smtClean="0"/>
              <a:t>pojazdem, ciągniętym </a:t>
            </a:r>
            <a:r>
              <a:rPr lang="pl-PL" sz="1200"/>
              <a:t>przez konie,</a:t>
            </a:r>
            <a:br>
              <a:rPr lang="pl-PL" sz="1200"/>
            </a:br>
            <a:r>
              <a:rPr lang="pl-PL" sz="1200"/>
              <a:t>kiedyś </a:t>
            </a:r>
            <a:r>
              <a:rPr lang="pl-PL" sz="1200" smtClean="0"/>
              <a:t>podróżował pasażer </a:t>
            </a:r>
            <a:r>
              <a:rPr lang="pl-PL" sz="1200"/>
              <a:t>w koronie</a:t>
            </a:r>
            <a:r>
              <a:rPr lang="pl-PL" sz="1200" smtClean="0"/>
              <a:t>? </a:t>
            </a:r>
            <a:r>
              <a:rPr lang="pl-PL" sz="1200" smtClean="0">
                <a:solidFill>
                  <a:srgbClr val="C00000"/>
                </a:solidFill>
              </a:rPr>
              <a:t>- 5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/>
              <a:t>7.Ma </a:t>
            </a:r>
            <a:r>
              <a:rPr lang="pl-PL" sz="1200"/>
              <a:t>długi </a:t>
            </a:r>
            <a:r>
              <a:rPr lang="pl-PL" sz="1200" smtClean="0"/>
              <a:t>ogonek, oczy </a:t>
            </a:r>
            <a:r>
              <a:rPr lang="pl-PL" sz="1200"/>
              <a:t>jak paciorki.</a:t>
            </a:r>
            <a:br>
              <a:rPr lang="pl-PL" sz="1200"/>
            </a:br>
            <a:r>
              <a:rPr lang="pl-PL" sz="1200"/>
              <a:t>Gdy zobaczy </a:t>
            </a:r>
            <a:r>
              <a:rPr lang="pl-PL" sz="1200" smtClean="0"/>
              <a:t>kota, umyka </a:t>
            </a:r>
            <a:r>
              <a:rPr lang="pl-PL" sz="1200"/>
              <a:t>do </a:t>
            </a:r>
            <a:r>
              <a:rPr lang="pl-PL" sz="1200" smtClean="0"/>
              <a:t>norki - </a:t>
            </a:r>
            <a:r>
              <a:rPr lang="pl-PL" sz="1200" smtClean="0">
                <a:solidFill>
                  <a:srgbClr val="C00000"/>
                </a:solidFill>
              </a:rPr>
              <a:t>2 litera</a:t>
            </a:r>
          </a:p>
          <a:p>
            <a:endParaRPr lang="pl-PL" sz="1200" smtClean="0"/>
          </a:p>
          <a:p>
            <a:r>
              <a:rPr lang="pl-PL" sz="1200" smtClean="0"/>
              <a:t>8.Z </a:t>
            </a:r>
            <a:r>
              <a:rPr lang="pl-PL" sz="1200"/>
              <a:t>drzewa skacze na krzaczek,</a:t>
            </a:r>
            <a:br>
              <a:rPr lang="pl-PL" sz="1200"/>
            </a:br>
            <a:r>
              <a:rPr lang="pl-PL" sz="1200"/>
              <a:t>z rudą kitką zwierzaczek … </a:t>
            </a:r>
            <a:r>
              <a:rPr lang="pl-PL" sz="1200" smtClean="0"/>
              <a:t>. - </a:t>
            </a:r>
            <a:r>
              <a:rPr lang="pl-PL" sz="1200" smtClean="0">
                <a:solidFill>
                  <a:srgbClr val="C00000"/>
                </a:solidFill>
              </a:rPr>
              <a:t>1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/>
              <a:t>9.Mieszka </a:t>
            </a:r>
            <a:r>
              <a:rPr lang="pl-PL" sz="1200"/>
              <a:t>przeważnie w chlewiku,</a:t>
            </a:r>
            <a:br>
              <a:rPr lang="pl-PL" sz="1200"/>
            </a:br>
            <a:r>
              <a:rPr lang="pl-PL" sz="1200"/>
              <a:t>i robi dużo kwiku.</a:t>
            </a:r>
            <a:br>
              <a:rPr lang="pl-PL" sz="1200"/>
            </a:br>
            <a:r>
              <a:rPr lang="pl-PL" sz="1200"/>
              <a:t>A ponieważ jest tłuściutka,</a:t>
            </a:r>
            <a:br>
              <a:rPr lang="pl-PL" sz="1200"/>
            </a:br>
            <a:r>
              <a:rPr lang="pl-PL" sz="1200"/>
              <a:t>musi być </a:t>
            </a:r>
            <a:r>
              <a:rPr lang="pl-PL" sz="1200" smtClean="0"/>
              <a:t>okrąglutka – </a:t>
            </a:r>
            <a:r>
              <a:rPr lang="pl-PL" sz="1200" smtClean="0">
                <a:solidFill>
                  <a:srgbClr val="C00000"/>
                </a:solidFill>
              </a:rPr>
              <a:t>6 </a:t>
            </a:r>
            <a:r>
              <a:rPr lang="pl-PL" sz="1200" smtClean="0">
                <a:solidFill>
                  <a:srgbClr val="C00000"/>
                </a:solidFill>
              </a:rPr>
              <a:t>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r>
              <a:rPr lang="pl-PL" sz="1200" smtClean="0">
                <a:solidFill>
                  <a:srgbClr val="002060"/>
                </a:solidFill>
              </a:rPr>
              <a:t>10. </a:t>
            </a:r>
            <a:r>
              <a:rPr lang="pl-PL" sz="1200" smtClean="0"/>
              <a:t>Ma </a:t>
            </a:r>
            <a:r>
              <a:rPr lang="pl-PL" sz="1200"/>
              <a:t>ściany, podłogi,</a:t>
            </a:r>
            <a:br>
              <a:rPr lang="pl-PL" sz="1200"/>
            </a:br>
            <a:r>
              <a:rPr lang="pl-PL" sz="1200"/>
              <a:t>okna i drzwi, a w nim mieszkasz ty - </a:t>
            </a:r>
            <a:r>
              <a:rPr lang="pl-PL" sz="1200">
                <a:solidFill>
                  <a:srgbClr val="C00000"/>
                </a:solidFill>
              </a:rPr>
              <a:t>3 litera</a:t>
            </a:r>
          </a:p>
          <a:p>
            <a:endParaRPr lang="pl-PL" sz="1200">
              <a:solidFill>
                <a:srgbClr val="C00000"/>
              </a:solidFill>
            </a:endParaRP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31123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47750" y="908720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smtClean="0"/>
              <a:t>REBUS</a:t>
            </a:r>
            <a:endParaRPr lang="pl-PL" sz="2400"/>
          </a:p>
        </p:txBody>
      </p:sp>
      <p:pic>
        <p:nvPicPr>
          <p:cNvPr id="2050" name="Picture 2" descr="C:\Users\mduni\OneDrive\Pulpit\ż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9" y="1370385"/>
            <a:ext cx="261937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uni\OneDrive\Pulpit\traw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271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064445" y="5157192"/>
            <a:ext cx="3554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/>
              <a:t>i</a:t>
            </a:r>
            <a:r>
              <a:rPr lang="pl-PL" smtClean="0"/>
              <a:t> </a:t>
            </a:r>
            <a:endParaRPr lang="pl-PL"/>
          </a:p>
        </p:txBody>
      </p:sp>
      <p:pic>
        <p:nvPicPr>
          <p:cNvPr id="2052" name="Picture 4" descr="C:\Users\mduni\OneDrive\Pulpit\czap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40005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487696" y="3113460"/>
            <a:ext cx="53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trike="sngStrike" smtClean="0"/>
              <a:t>k</a:t>
            </a:r>
            <a:endParaRPr lang="pl-PL" sz="6000" strike="sngStrike"/>
          </a:p>
        </p:txBody>
      </p:sp>
      <p:sp>
        <p:nvSpPr>
          <p:cNvPr id="5" name="pole tekstowe 4"/>
          <p:cNvSpPr txBox="1"/>
          <p:nvPr/>
        </p:nvSpPr>
        <p:spPr>
          <a:xfrm>
            <a:off x="4572000" y="2915791"/>
            <a:ext cx="4683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600" strike="sngStrike" smtClean="0"/>
              <a:t>t</a:t>
            </a:r>
            <a:endParaRPr lang="pl-PL" sz="6600" strike="sngStrike"/>
          </a:p>
        </p:txBody>
      </p:sp>
      <p:sp>
        <p:nvSpPr>
          <p:cNvPr id="6" name="pole tekstowe 5"/>
          <p:cNvSpPr txBox="1"/>
          <p:nvPr/>
        </p:nvSpPr>
        <p:spPr>
          <a:xfrm>
            <a:off x="6804248" y="3009725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strike="sngStrike" smtClean="0"/>
              <a:t>a</a:t>
            </a:r>
            <a:endParaRPr lang="pl-PL" sz="5400" strike="sngStrike"/>
          </a:p>
        </p:txBody>
      </p:sp>
      <p:sp>
        <p:nvSpPr>
          <p:cNvPr id="7" name="pole tekstowe 6"/>
          <p:cNvSpPr txBox="1"/>
          <p:nvPr/>
        </p:nvSpPr>
        <p:spPr>
          <a:xfrm>
            <a:off x="6372200" y="5618857"/>
            <a:ext cx="1135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smtClean="0"/>
              <a:t>k = l </a:t>
            </a:r>
            <a:endParaRPr lang="pl-PL" sz="4000"/>
          </a:p>
        </p:txBody>
      </p:sp>
    </p:spTree>
    <p:extLst>
      <p:ext uri="{BB962C8B-B14F-4D97-AF65-F5344CB8AC3E}">
        <p14:creationId xmlns:p14="http://schemas.microsoft.com/office/powerpoint/2010/main" val="3576217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duni\OneDrive\Pulpit\Koszałki - Opałki\Obrazeczki\koz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977060" y="188640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smtClean="0"/>
              <a:t>REBUS</a:t>
            </a:r>
            <a:endParaRPr lang="pl-PL" sz="2800"/>
          </a:p>
        </p:txBody>
      </p:sp>
      <p:pic>
        <p:nvPicPr>
          <p:cNvPr id="3075" name="Picture 3" descr="C:\Users\mduni\OneDrive\Pulpit\Koszałki - Opałki\Obrazeczki\k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-2482850"/>
            <a:ext cx="1800000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duni\OneDrive\Pulpit\Koszałki - Opałki\Obrazeczki\ko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16760"/>
            <a:ext cx="2628000" cy="1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 flipH="1">
            <a:off x="4716016" y="1844824"/>
            <a:ext cx="2486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smtClean="0"/>
              <a:t>CHA</a:t>
            </a:r>
            <a:endParaRPr lang="pl-PL" sz="5400"/>
          </a:p>
        </p:txBody>
      </p:sp>
      <p:pic>
        <p:nvPicPr>
          <p:cNvPr id="3078" name="Picture 6" descr="C:\Users\mduni\OneDrive\Pulpit\nart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43" y="1819357"/>
            <a:ext cx="1728000" cy="126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mduni\OneDrive\Pulpit\Koszałki - Opałki\Obrazeczki\żab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872" y="4276016"/>
            <a:ext cx="2412000" cy="192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840627" y="2514762"/>
            <a:ext cx="9864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600" strike="sngStrike" smtClean="0"/>
              <a:t>ko</a:t>
            </a:r>
            <a:endParaRPr lang="pl-PL" sz="6600" strike="sngStrike"/>
          </a:p>
        </p:txBody>
      </p:sp>
      <p:sp>
        <p:nvSpPr>
          <p:cNvPr id="6" name="pole tekstowe 5"/>
          <p:cNvSpPr txBox="1"/>
          <p:nvPr/>
        </p:nvSpPr>
        <p:spPr>
          <a:xfrm>
            <a:off x="3745872" y="2996952"/>
            <a:ext cx="4171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strike="sngStrike" smtClean="0"/>
              <a:t>t</a:t>
            </a:r>
            <a:endParaRPr lang="pl-PL" sz="5400" strike="sngStrike"/>
          </a:p>
        </p:txBody>
      </p:sp>
      <p:sp>
        <p:nvSpPr>
          <p:cNvPr id="7" name="pole tekstowe 6"/>
          <p:cNvSpPr txBox="1"/>
          <p:nvPr/>
        </p:nvSpPr>
        <p:spPr>
          <a:xfrm>
            <a:off x="6754822" y="2696455"/>
            <a:ext cx="10583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strike="sngStrike" smtClean="0"/>
              <a:t>rty</a:t>
            </a:r>
            <a:endParaRPr lang="pl-PL" sz="6000" strike="sngStrike"/>
          </a:p>
        </p:txBody>
      </p:sp>
    </p:spTree>
    <p:extLst>
      <p:ext uri="{BB962C8B-B14F-4D97-AF65-F5344CB8AC3E}">
        <p14:creationId xmlns:p14="http://schemas.microsoft.com/office/powerpoint/2010/main" val="243392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578957" y="980728"/>
            <a:ext cx="1784143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smtClean="0"/>
              <a:t>REBUS</a:t>
            </a:r>
          </a:p>
          <a:p>
            <a:endParaRPr lang="pl-PL" sz="4400"/>
          </a:p>
          <a:p>
            <a:endParaRPr lang="pl-PL" sz="4400" smtClean="0"/>
          </a:p>
          <a:p>
            <a:r>
              <a:rPr lang="pl-PL" sz="4000" smtClean="0">
                <a:solidFill>
                  <a:srgbClr val="C00000"/>
                </a:solidFill>
              </a:rPr>
              <a:t>STEFEK </a:t>
            </a:r>
            <a:endParaRPr lang="pl-PL" sz="4000">
              <a:solidFill>
                <a:srgbClr val="C00000"/>
              </a:solidFill>
            </a:endParaRPr>
          </a:p>
        </p:txBody>
      </p:sp>
      <p:pic>
        <p:nvPicPr>
          <p:cNvPr id="2050" name="Picture 2" descr="C:\Users\mduni\OneDrive\Pulpit\hambur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90" y="3743294"/>
            <a:ext cx="2743201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131840" y="4168655"/>
            <a:ext cx="15372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smtClean="0">
                <a:solidFill>
                  <a:srgbClr val="C00000"/>
                </a:solidFill>
              </a:rPr>
              <a:t>    CZY</a:t>
            </a:r>
            <a:endParaRPr lang="pl-PL" sz="4400">
              <a:solidFill>
                <a:srgbClr val="C00000"/>
              </a:solidFill>
            </a:endParaRPr>
          </a:p>
        </p:txBody>
      </p:sp>
      <p:pic>
        <p:nvPicPr>
          <p:cNvPr id="2051" name="Picture 3" descr="C:\Users\mduni\OneDrive\Pulpit\much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68655"/>
            <a:ext cx="3780000" cy="170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951242" y="5116542"/>
            <a:ext cx="867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strike="sngStrike" smtClean="0"/>
              <a:t>Ham</a:t>
            </a:r>
            <a:endParaRPr lang="pl-PL" sz="2800" strike="sngStrike"/>
          </a:p>
        </p:txBody>
      </p:sp>
      <p:sp>
        <p:nvSpPr>
          <p:cNvPr id="5" name="pole tekstowe 4"/>
          <p:cNvSpPr txBox="1"/>
          <p:nvPr/>
        </p:nvSpPr>
        <p:spPr>
          <a:xfrm>
            <a:off x="2471028" y="5148559"/>
            <a:ext cx="65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strike="sngStrike" smtClean="0"/>
              <a:t>ger</a:t>
            </a:r>
            <a:endParaRPr lang="pl-PL" sz="2800" strike="sngStrike"/>
          </a:p>
        </p:txBody>
      </p:sp>
    </p:spTree>
    <p:extLst>
      <p:ext uri="{BB962C8B-B14F-4D97-AF65-F5344CB8AC3E}">
        <p14:creationId xmlns:p14="http://schemas.microsoft.com/office/powerpoint/2010/main" val="3467094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duni\OneDrive\Pulpit\Koszałki - Opałki\Obrazeczki\zn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19" y="2412265"/>
            <a:ext cx="1440000" cy="12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duni\OneDrive\Pulpit\Koszałki - Opałki\Obrazeczki\okula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75110"/>
            <a:ext cx="1980000" cy="148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duni\OneDrive\Pulpit\Koszałki - Opałki\Obrazeczki\si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4221088"/>
            <a:ext cx="1548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mduni\OneDrive\Pulpit\Koszałki - Opałki\Obrazeczki\wil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953" y="2852936"/>
            <a:ext cx="1872000" cy="120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mduni\OneDrive\Pulpit\Koszałki - Opałki\Obrazeczki\ma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53" y="4653145"/>
            <a:ext cx="1512000" cy="113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9181" y="605320"/>
            <a:ext cx="38956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Nazwij obrazki, następnie wypisz litery: </a:t>
            </a:r>
            <a:br>
              <a:rPr lang="pl-PL" smtClean="0"/>
            </a:br>
            <a:r>
              <a:rPr lang="pl-PL" smtClean="0"/>
              <a:t>Z 1 obrazka – 4, </a:t>
            </a:r>
            <a:br>
              <a:rPr lang="pl-PL" smtClean="0"/>
            </a:br>
            <a:r>
              <a:rPr lang="pl-PL" smtClean="0"/>
              <a:t>z 2 obrazka – 1, </a:t>
            </a:r>
            <a:br>
              <a:rPr lang="pl-PL" smtClean="0"/>
            </a:br>
            <a:r>
              <a:rPr lang="pl-PL" smtClean="0"/>
              <a:t>z 3 obrazka – 1, </a:t>
            </a:r>
            <a:br>
              <a:rPr lang="pl-PL" smtClean="0"/>
            </a:br>
            <a:r>
              <a:rPr lang="pl-PL" smtClean="0"/>
              <a:t>z 4 obrazka -  3, </a:t>
            </a:r>
            <a:br>
              <a:rPr lang="pl-PL" smtClean="0"/>
            </a:br>
            <a:r>
              <a:rPr lang="pl-PL" smtClean="0"/>
              <a:t>z 5 obrazka - 2</a:t>
            </a: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3047915"/>
            <a:ext cx="46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1</a:t>
            </a: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2627784" y="3232581"/>
            <a:ext cx="51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2</a:t>
            </a: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5717301" y="33142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3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971600" y="49950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4</a:t>
            </a:r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3779912" y="51797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5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772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55576" y="1525434"/>
            <a:ext cx="81823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Spróbuj uporządkować sylaby tak, żeby wyszedł Ci fragment znanej odliczanki</a:t>
            </a:r>
          </a:p>
          <a:p>
            <a:endParaRPr lang="pl-PL"/>
          </a:p>
          <a:p>
            <a:endParaRPr lang="pl-PL" smtClean="0"/>
          </a:p>
          <a:p>
            <a:endParaRPr lang="pl-PL"/>
          </a:p>
          <a:p>
            <a:r>
              <a:rPr lang="pl-PL" sz="5400" smtClean="0">
                <a:solidFill>
                  <a:srgbClr val="C00000"/>
                </a:solidFill>
              </a:rPr>
              <a:t>LI   CZEK       PENT</a:t>
            </a:r>
            <a:br>
              <a:rPr lang="pl-PL" sz="5400" smtClean="0">
                <a:solidFill>
                  <a:srgbClr val="C00000"/>
                </a:solidFill>
              </a:rPr>
            </a:br>
            <a:r>
              <a:rPr lang="pl-PL" sz="5400" smtClean="0">
                <a:solidFill>
                  <a:srgbClr val="C00000"/>
                </a:solidFill>
              </a:rPr>
              <a:t>CZEK     ENT     LI </a:t>
            </a:r>
            <a:br>
              <a:rPr lang="pl-PL" sz="5400" smtClean="0">
                <a:solidFill>
                  <a:srgbClr val="C00000"/>
                </a:solidFill>
              </a:rPr>
            </a:br>
            <a:endParaRPr lang="pl-PL" sz="5400" smtClean="0">
              <a:solidFill>
                <a:srgbClr val="C00000"/>
              </a:solidFill>
            </a:endParaRPr>
          </a:p>
          <a:p>
            <a:r>
              <a:rPr lang="pl-PL" smtClean="0"/>
              <a:t>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700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31640" y="836712"/>
            <a:ext cx="76431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Nazwij obrazki. Z 1 i 2 obrazka zapisz dwuznaki, którymi one się rozpoczynają, z </a:t>
            </a:r>
          </a:p>
          <a:p>
            <a:r>
              <a:rPr lang="pl-PL" smtClean="0"/>
              <a:t>3 obrazka 2 literę, z 4 - dwuznak, którym się rozpoczyna, z 5 – dwuznak, którym </a:t>
            </a:r>
            <a:br>
              <a:rPr lang="pl-PL" smtClean="0"/>
            </a:br>
            <a:r>
              <a:rPr lang="pl-PL" smtClean="0"/>
              <a:t>się kończy i </a:t>
            </a:r>
            <a:r>
              <a:rPr lang="pl-PL"/>
              <a:t>utwórz </a:t>
            </a:r>
            <a:r>
              <a:rPr lang="pl-PL" smtClean="0"/>
              <a:t>słowo.</a:t>
            </a:r>
            <a:endParaRPr lang="pl-PL"/>
          </a:p>
          <a:p>
            <a:r>
              <a:rPr lang="pl-PL" smtClean="0"/>
              <a:t/>
            </a:r>
            <a:br>
              <a:rPr lang="pl-PL" smtClean="0"/>
            </a:br>
            <a:endParaRPr lang="pl-PL"/>
          </a:p>
        </p:txBody>
      </p:sp>
      <p:pic>
        <p:nvPicPr>
          <p:cNvPr id="4098" name="Picture 2" descr="C:\Users\mduni\OneDrive\Pulpit\choin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39517"/>
            <a:ext cx="1368000" cy="17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duni\OneDrive\Pulpit\rze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1620000" cy="133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duni\OneDrive\Pulpit\bą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759" y="2696713"/>
            <a:ext cx="14478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duni\OneDrive\Pulpit\szaf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53136"/>
            <a:ext cx="1656000" cy="176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mduni\OneDrive\Pulpit\deszc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81128"/>
            <a:ext cx="1728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899592" y="31587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1</a:t>
            </a: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203848" y="2996952"/>
            <a:ext cx="51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2</a:t>
            </a: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6269759" y="31587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3</a:t>
            </a: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56612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4</a:t>
            </a:r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716016" y="53012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mtClean="0"/>
              <a:t>5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422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23287" y="1305566"/>
            <a:ext cx="703827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smtClean="0"/>
              <a:t>Czy już udało Ci się odgadnąć wszystkie tytuły? </a:t>
            </a:r>
          </a:p>
          <a:p>
            <a:endParaRPr lang="pl-PL" smtClean="0"/>
          </a:p>
          <a:p>
            <a:endParaRPr lang="pl-PL" smtClean="0"/>
          </a:p>
          <a:p>
            <a:endParaRPr lang="pl-PL"/>
          </a:p>
          <a:p>
            <a:r>
              <a:rPr lang="pl-PL" sz="2800" smtClean="0"/>
              <a:t>W takim razie zapraszam do posłuchania. </a:t>
            </a:r>
            <a:endParaRPr lang="pl-PL" sz="2800"/>
          </a:p>
        </p:txBody>
      </p:sp>
    </p:spTree>
    <p:extLst>
      <p:ext uri="{BB962C8B-B14F-4D97-AF65-F5344CB8AC3E}">
        <p14:creationId xmlns:p14="http://schemas.microsoft.com/office/powerpoint/2010/main" val="1124570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15616" y="1484784"/>
            <a:ext cx="69821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smtClean="0"/>
              <a:t>Jeżeli już posłuchałeś/aś,  zapraszamy Cię do obejrzenia obrazków, na temat treści tego, co usłyszałaś/eś.  Ostrzegam, że tylko kilka pierwszych obrazków jest prawidłowych.Ustal, do którego wiersza pasuje każdy z nich. </a:t>
            </a:r>
            <a:br>
              <a:rPr lang="pl-PL" sz="2400" smtClean="0"/>
            </a:br>
            <a:r>
              <a:rPr lang="pl-PL" sz="2400" smtClean="0"/>
              <a:t>W pozostałe powkradały się błędy, postaraj się odgadnąć, jakie. </a:t>
            </a:r>
            <a:endParaRPr lang="pl-PL" sz="2400"/>
          </a:p>
        </p:txBody>
      </p:sp>
    </p:spTree>
    <p:extLst>
      <p:ext uri="{BB962C8B-B14F-4D97-AF65-F5344CB8AC3E}">
        <p14:creationId xmlns:p14="http://schemas.microsoft.com/office/powerpoint/2010/main" val="3019472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57570"/>
            <a:ext cx="2476191" cy="23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04887"/>
            <a:ext cx="4953000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685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57" y="2677467"/>
            <a:ext cx="5914286" cy="23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340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190" y="2034610"/>
            <a:ext cx="4647619" cy="365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249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2495238" cy="179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81128"/>
            <a:ext cx="180975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20574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75" y="2420888"/>
            <a:ext cx="220027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50" y="260648"/>
            <a:ext cx="14859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437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2961905" cy="373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3286125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584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4219048" cy="3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76872"/>
            <a:ext cx="20574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566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49" y="1600200"/>
            <a:ext cx="376870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610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281452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44254"/>
            <a:ext cx="16002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378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3647619" cy="357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52936"/>
            <a:ext cx="260032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770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21"/>
            <a:ext cx="1390008" cy="193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17032"/>
            <a:ext cx="2448000" cy="254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10" y="5119028"/>
            <a:ext cx="1332000" cy="134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24944"/>
            <a:ext cx="221932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86322"/>
            <a:ext cx="20955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374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4664"/>
            <a:ext cx="2276191" cy="21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375285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290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52736"/>
            <a:ext cx="2228572" cy="367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6861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208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3790476" cy="384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08920"/>
            <a:ext cx="20574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076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93"/>
            <a:ext cx="3204000" cy="212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04864"/>
            <a:ext cx="3600000" cy="435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270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20227" y="1124744"/>
            <a:ext cx="695972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smtClean="0"/>
              <a:t>Udało się? </a:t>
            </a:r>
            <a:br>
              <a:rPr lang="pl-PL" sz="2000" smtClean="0"/>
            </a:br>
            <a:r>
              <a:rPr lang="pl-PL" sz="2000" smtClean="0"/>
              <a:t>Na koniec może jeszcze razem z osobą Ci towarzyszącą </a:t>
            </a:r>
          </a:p>
          <a:p>
            <a:r>
              <a:rPr lang="pl-PL" sz="2000" smtClean="0"/>
              <a:t>dacie radę ustalić autora każdego z wierszy?</a:t>
            </a:r>
          </a:p>
          <a:p>
            <a:endParaRPr lang="pl-PL" sz="2000"/>
          </a:p>
          <a:p>
            <a:r>
              <a:rPr lang="pl-PL" sz="2000" smtClean="0"/>
              <a:t>Jeżeli masz ochotę, możesz wykonać ilustrację do któregoś z nich.</a:t>
            </a:r>
          </a:p>
          <a:p>
            <a:endParaRPr lang="pl-PL" sz="2000"/>
          </a:p>
          <a:p>
            <a:endParaRPr lang="pl-PL" sz="2000" smtClean="0"/>
          </a:p>
          <a:p>
            <a:r>
              <a:rPr lang="pl-PL" sz="2000" smtClean="0"/>
              <a:t>Dziękuję za miłą zabawę!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37124035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238</Words>
  <Application>Microsoft Office PowerPoint</Application>
  <PresentationFormat>Pokaz na ekranie (4:3)</PresentationFormat>
  <Paragraphs>85</Paragraphs>
  <Slides>27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9" baseType="lpstr">
      <vt:lpstr>Motyw pakietu Office</vt:lpstr>
      <vt:lpstr>Arkusz</vt:lpstr>
      <vt:lpstr>Witaj!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Witaj!</dc:title>
  <dc:creator>mduni</dc:creator>
  <cp:lastModifiedBy>m.dunin@outlook.com</cp:lastModifiedBy>
  <cp:revision>34</cp:revision>
  <dcterms:created xsi:type="dcterms:W3CDTF">2020-03-29T20:53:15Z</dcterms:created>
  <dcterms:modified xsi:type="dcterms:W3CDTF">2020-04-01T12:42:36Z</dcterms:modified>
</cp:coreProperties>
</file>