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92" r:id="rId3"/>
    <p:sldId id="260" r:id="rId4"/>
    <p:sldId id="261" r:id="rId5"/>
    <p:sldId id="262" r:id="rId6"/>
    <p:sldId id="265" r:id="rId7"/>
    <p:sldId id="266" r:id="rId8"/>
    <p:sldId id="267" r:id="rId9"/>
    <p:sldId id="268" r:id="rId10"/>
    <p:sldId id="269" r:id="rId11"/>
    <p:sldId id="270" r:id="rId12"/>
    <p:sldId id="293" r:id="rId13"/>
    <p:sldId id="279" r:id="rId14"/>
    <p:sldId id="290" r:id="rId15"/>
    <p:sldId id="291" r:id="rId16"/>
    <p:sldId id="294" r:id="rId17"/>
    <p:sldId id="281" r:id="rId18"/>
    <p:sldId id="282" r:id="rId19"/>
    <p:sldId id="284" r:id="rId20"/>
    <p:sldId id="283" r:id="rId21"/>
    <p:sldId id="286" r:id="rId22"/>
    <p:sldId id="287" r:id="rId23"/>
    <p:sldId id="288" r:id="rId24"/>
    <p:sldId id="289" r:id="rId25"/>
    <p:sldId id="271" r:id="rId26"/>
    <p:sldId id="257" r:id="rId27"/>
    <p:sldId id="259" r:id="rId28"/>
    <p:sldId id="272" r:id="rId29"/>
    <p:sldId id="273" r:id="rId30"/>
    <p:sldId id="274" r:id="rId31"/>
    <p:sldId id="275" r:id="rId32"/>
    <p:sldId id="276" r:id="rId33"/>
    <p:sldId id="277" r:id="rId34"/>
    <p:sldId id="278" r:id="rId35"/>
  </p:sldIdLst>
  <p:sldSz cx="9144000" cy="6858000" type="screen4x3"/>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94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9CDAA8-F963-4807-B675-891AA4A647CF}" type="datetimeFigureOut">
              <a:rPr lang="pl-PL" smtClean="0"/>
              <a:t>03.06.2020</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5C50471B-A6D2-4168-8E83-557DE9B11F24}" type="slidenum">
              <a:rPr lang="pl-PL" smtClean="0"/>
              <a:t>‹#›</a:t>
            </a:fld>
            <a:endParaRPr lang="pl-PL"/>
          </a:p>
        </p:txBody>
      </p:sp>
    </p:spTree>
    <p:extLst>
      <p:ext uri="{BB962C8B-B14F-4D97-AF65-F5344CB8AC3E}">
        <p14:creationId xmlns:p14="http://schemas.microsoft.com/office/powerpoint/2010/main" val="3344186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5C50471B-A6D2-4168-8E83-557DE9B11F24}" type="slidenum">
              <a:rPr lang="pl-PL" smtClean="0"/>
              <a:t>23</a:t>
            </a:fld>
            <a:endParaRPr lang="pl-PL"/>
          </a:p>
        </p:txBody>
      </p:sp>
    </p:spTree>
    <p:extLst>
      <p:ext uri="{BB962C8B-B14F-4D97-AF65-F5344CB8AC3E}">
        <p14:creationId xmlns:p14="http://schemas.microsoft.com/office/powerpoint/2010/main" val="3358165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03.06.2020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03.06.2020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t>03.06.2020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t>03.06.2020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t>03.06.2020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t>03.06.2020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03.06.2020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03.06.2020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03.06.2020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03.06.2020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03.06.2020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t>03.06.2020</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smtClean="0"/>
              <a:t>Wesołe ZOO 2</a:t>
            </a:r>
            <a:endParaRPr lang="pl-PL"/>
          </a:p>
        </p:txBody>
      </p:sp>
      <p:sp>
        <p:nvSpPr>
          <p:cNvPr id="3" name="Podtytuł 2"/>
          <p:cNvSpPr>
            <a:spLocks noGrp="1"/>
          </p:cNvSpPr>
          <p:nvPr>
            <p:ph type="subTitle" idx="1"/>
          </p:nvPr>
        </p:nvSpPr>
        <p:spPr/>
        <p:txBody>
          <a:bodyPr/>
          <a:lstStyle/>
          <a:p>
            <a:endParaRPr lang="pl-PL"/>
          </a:p>
        </p:txBody>
      </p:sp>
    </p:spTree>
    <p:extLst>
      <p:ext uri="{BB962C8B-B14F-4D97-AF65-F5344CB8AC3E}">
        <p14:creationId xmlns:p14="http://schemas.microsoft.com/office/powerpoint/2010/main" val="262305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187624" y="1268760"/>
            <a:ext cx="1613903" cy="707886"/>
          </a:xfrm>
          <a:prstGeom prst="rect">
            <a:avLst/>
          </a:prstGeom>
          <a:noFill/>
        </p:spPr>
        <p:txBody>
          <a:bodyPr wrap="none" rtlCol="0">
            <a:spAutoFit/>
          </a:bodyPr>
          <a:lstStyle/>
          <a:p>
            <a:r>
              <a:rPr lang="pl-PL" sz="4000" smtClean="0">
                <a:solidFill>
                  <a:srgbClr val="C00000"/>
                </a:solidFill>
              </a:rPr>
              <a:t>WITAJ!</a:t>
            </a:r>
            <a:endParaRPr lang="pl-PL" sz="4000">
              <a:solidFill>
                <a:srgbClr val="C00000"/>
              </a:solidFill>
            </a:endParaRPr>
          </a:p>
        </p:txBody>
      </p:sp>
      <p:pic>
        <p:nvPicPr>
          <p:cNvPr id="6146" name="Picture 2" descr="C:\Users\mduni\OneDrive\Pulpit\Ilustracje\słoneczka\pobrane(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33374"/>
            <a:ext cx="3056458" cy="2647111"/>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683567" y="2980485"/>
            <a:ext cx="6718634" cy="646331"/>
          </a:xfrm>
          <a:prstGeom prst="rect">
            <a:avLst/>
          </a:prstGeom>
          <a:noFill/>
        </p:spPr>
        <p:txBody>
          <a:bodyPr wrap="none" rtlCol="0">
            <a:spAutoFit/>
          </a:bodyPr>
          <a:lstStyle/>
          <a:p>
            <a:r>
              <a:rPr lang="pl-PL" smtClean="0"/>
              <a:t>Dzisiaj zabieram Cię na dalszy ciąg wycieczki po ZOO.</a:t>
            </a:r>
            <a:br>
              <a:rPr lang="pl-PL" smtClean="0"/>
            </a:br>
            <a:r>
              <a:rPr lang="pl-PL" smtClean="0"/>
              <a:t>Na początek odgadnij rebusy, znajdujące się na następnych stronach.  </a:t>
            </a:r>
            <a:endParaRPr lang="pl-PL"/>
          </a:p>
        </p:txBody>
      </p:sp>
      <p:pic>
        <p:nvPicPr>
          <p:cNvPr id="6148" name="Picture 4" descr="C:\Users\mduni\OneDrive\Pulpit\Ilustracje\rozkosze łamania głowy\ludzik-znak-zapytan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365104"/>
            <a:ext cx="2146523" cy="2146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58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33680"/>
            <a:ext cx="3311993" cy="1878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703925" y="3022501"/>
            <a:ext cx="1099981" cy="523220"/>
          </a:xfrm>
          <a:prstGeom prst="rect">
            <a:avLst/>
          </a:prstGeom>
          <a:noFill/>
        </p:spPr>
        <p:txBody>
          <a:bodyPr wrap="none" rtlCol="0">
            <a:spAutoFit/>
          </a:bodyPr>
          <a:lstStyle/>
          <a:p>
            <a:r>
              <a:rPr lang="pl-PL" sz="2800" smtClean="0"/>
              <a:t> c = w </a:t>
            </a:r>
            <a:endParaRPr lang="pl-PL" sz="2800"/>
          </a:p>
        </p:txBody>
      </p:sp>
      <p:sp>
        <p:nvSpPr>
          <p:cNvPr id="4" name="pole tekstowe 3"/>
          <p:cNvSpPr txBox="1"/>
          <p:nvPr/>
        </p:nvSpPr>
        <p:spPr>
          <a:xfrm>
            <a:off x="2389599" y="2950348"/>
            <a:ext cx="362600" cy="523220"/>
          </a:xfrm>
          <a:prstGeom prst="rect">
            <a:avLst/>
          </a:prstGeom>
          <a:noFill/>
        </p:spPr>
        <p:txBody>
          <a:bodyPr wrap="none" rtlCol="0">
            <a:spAutoFit/>
          </a:bodyPr>
          <a:lstStyle/>
          <a:p>
            <a:r>
              <a:rPr lang="pl-PL" sz="2800" strike="sngStrike" smtClean="0"/>
              <a:t>ę</a:t>
            </a:r>
            <a:endParaRPr lang="pl-PL" sz="2800" strike="sngStrike"/>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442" y="1590054"/>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ole tekstowe 4"/>
          <p:cNvSpPr txBox="1"/>
          <p:nvPr/>
        </p:nvSpPr>
        <p:spPr>
          <a:xfrm>
            <a:off x="4932040" y="3284111"/>
            <a:ext cx="1335622" cy="523220"/>
          </a:xfrm>
          <a:prstGeom prst="rect">
            <a:avLst/>
          </a:prstGeom>
          <a:noFill/>
        </p:spPr>
        <p:txBody>
          <a:bodyPr wrap="none" rtlCol="0">
            <a:spAutoFit/>
          </a:bodyPr>
          <a:lstStyle/>
          <a:p>
            <a:r>
              <a:rPr lang="pl-PL" smtClean="0"/>
              <a:t> </a:t>
            </a:r>
            <a:r>
              <a:rPr lang="pl-PL" sz="2800" smtClean="0"/>
              <a:t>p r = b ł</a:t>
            </a:r>
            <a:endParaRPr lang="pl-PL"/>
          </a:p>
        </p:txBody>
      </p:sp>
    </p:spTree>
    <p:extLst>
      <p:ext uri="{BB962C8B-B14F-4D97-AF65-F5344CB8AC3E}">
        <p14:creationId xmlns:p14="http://schemas.microsoft.com/office/powerpoint/2010/main" val="3878107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1040258" y="3827856"/>
            <a:ext cx="1034257" cy="523220"/>
          </a:xfrm>
          <a:prstGeom prst="rect">
            <a:avLst/>
          </a:prstGeom>
          <a:noFill/>
        </p:spPr>
        <p:txBody>
          <a:bodyPr wrap="none" rtlCol="0">
            <a:spAutoFit/>
          </a:bodyPr>
          <a:lstStyle/>
          <a:p>
            <a:r>
              <a:rPr lang="pl-PL" sz="2800"/>
              <a:t> </a:t>
            </a:r>
            <a:r>
              <a:rPr lang="pl-PL" sz="2800" smtClean="0"/>
              <a:t>t  = z </a:t>
            </a:r>
            <a:endParaRPr lang="pl-PL" sz="2800"/>
          </a:p>
        </p:txBody>
      </p:sp>
      <p:sp>
        <p:nvSpPr>
          <p:cNvPr id="4" name="pole tekstowe 3"/>
          <p:cNvSpPr txBox="1"/>
          <p:nvPr/>
        </p:nvSpPr>
        <p:spPr>
          <a:xfrm>
            <a:off x="3190952" y="2218511"/>
            <a:ext cx="708848" cy="1015663"/>
          </a:xfrm>
          <a:prstGeom prst="rect">
            <a:avLst/>
          </a:prstGeom>
          <a:noFill/>
        </p:spPr>
        <p:txBody>
          <a:bodyPr wrap="none" rtlCol="0">
            <a:spAutoFit/>
          </a:bodyPr>
          <a:lstStyle/>
          <a:p>
            <a:r>
              <a:rPr lang="pl-PL" sz="6000" smtClean="0"/>
              <a:t>   </a:t>
            </a:r>
            <a:endParaRPr lang="pl-PL" sz="6000"/>
          </a:p>
        </p:txBody>
      </p:sp>
      <p:pic>
        <p:nvPicPr>
          <p:cNvPr id="6146" name="Picture 2" descr="C:\Users\mduni\OneDrive\Pulpit\Ilustracje\obrazki 3\pia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925128"/>
            <a:ext cx="3384376" cy="1895251"/>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4932040" y="3933056"/>
            <a:ext cx="1690091" cy="523220"/>
          </a:xfrm>
          <a:prstGeom prst="rect">
            <a:avLst/>
          </a:prstGeom>
          <a:noFill/>
        </p:spPr>
        <p:txBody>
          <a:bodyPr wrap="square" rtlCol="0">
            <a:spAutoFit/>
          </a:bodyPr>
          <a:lstStyle/>
          <a:p>
            <a:r>
              <a:rPr lang="pl-PL" sz="2800" smtClean="0"/>
              <a:t> i = r </a:t>
            </a:r>
            <a:endParaRPr lang="pl-PL" sz="2800"/>
          </a:p>
        </p:txBody>
      </p:sp>
      <p:sp>
        <p:nvSpPr>
          <p:cNvPr id="7" name="pole tekstowe 6"/>
          <p:cNvSpPr txBox="1"/>
          <p:nvPr/>
        </p:nvSpPr>
        <p:spPr>
          <a:xfrm>
            <a:off x="6912260" y="3950577"/>
            <a:ext cx="1489510" cy="523220"/>
          </a:xfrm>
          <a:prstGeom prst="rect">
            <a:avLst/>
          </a:prstGeom>
          <a:noFill/>
        </p:spPr>
        <p:txBody>
          <a:bodyPr wrap="none" rtlCol="0">
            <a:spAutoFit/>
          </a:bodyPr>
          <a:lstStyle/>
          <a:p>
            <a:r>
              <a:rPr lang="pl-PL" sz="2800" smtClean="0"/>
              <a:t> c h= c z  </a:t>
            </a:r>
            <a:endParaRPr lang="pl-PL" sz="280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540662"/>
            <a:ext cx="2088232"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6125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428626"/>
            <a:ext cx="3210711" cy="2252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625693"/>
            <a:ext cx="255270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e tekstowe 1"/>
          <p:cNvSpPr txBox="1"/>
          <p:nvPr/>
        </p:nvSpPr>
        <p:spPr>
          <a:xfrm>
            <a:off x="7648550" y="3434261"/>
            <a:ext cx="691215" cy="523220"/>
          </a:xfrm>
          <a:prstGeom prst="rect">
            <a:avLst/>
          </a:prstGeom>
          <a:noFill/>
        </p:spPr>
        <p:txBody>
          <a:bodyPr wrap="none" rtlCol="0">
            <a:spAutoFit/>
          </a:bodyPr>
          <a:lstStyle/>
          <a:p>
            <a:r>
              <a:rPr lang="pl-PL" sz="2800" strike="sngStrike" smtClean="0"/>
              <a:t>wig</a:t>
            </a:r>
            <a:endParaRPr lang="pl-PL" sz="2800" strike="sngStrike"/>
          </a:p>
        </p:txBody>
      </p:sp>
      <p:sp>
        <p:nvSpPr>
          <p:cNvPr id="3" name="pole tekstowe 2"/>
          <p:cNvSpPr txBox="1"/>
          <p:nvPr/>
        </p:nvSpPr>
        <p:spPr>
          <a:xfrm>
            <a:off x="5601291" y="3957481"/>
            <a:ext cx="873957" cy="523220"/>
          </a:xfrm>
          <a:prstGeom prst="rect">
            <a:avLst/>
          </a:prstGeom>
          <a:noFill/>
        </p:spPr>
        <p:txBody>
          <a:bodyPr wrap="none" rtlCol="0">
            <a:spAutoFit/>
          </a:bodyPr>
          <a:lstStyle/>
          <a:p>
            <a:r>
              <a:rPr lang="pl-PL" sz="2800" smtClean="0"/>
              <a:t>g = e</a:t>
            </a:r>
            <a:endParaRPr lang="pl-PL" sz="280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005" y="1696213"/>
            <a:ext cx="2876931" cy="1910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1763688" y="4149080"/>
            <a:ext cx="562975" cy="523220"/>
          </a:xfrm>
          <a:prstGeom prst="rect">
            <a:avLst/>
          </a:prstGeom>
          <a:noFill/>
        </p:spPr>
        <p:txBody>
          <a:bodyPr wrap="none" rtlCol="0">
            <a:spAutoFit/>
          </a:bodyPr>
          <a:lstStyle/>
          <a:p>
            <a:r>
              <a:rPr lang="pl-PL" sz="2800" strike="sngStrike" smtClean="0"/>
              <a:t>bo</a:t>
            </a:r>
            <a:endParaRPr lang="pl-PL" sz="2800" strike="sngStrike"/>
          </a:p>
        </p:txBody>
      </p:sp>
    </p:spTree>
    <p:extLst>
      <p:ext uri="{BB962C8B-B14F-4D97-AF65-F5344CB8AC3E}">
        <p14:creationId xmlns:p14="http://schemas.microsoft.com/office/powerpoint/2010/main" val="4043769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07615"/>
            <a:ext cx="4798839" cy="2499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e tekstowe 1"/>
          <p:cNvSpPr txBox="1"/>
          <p:nvPr/>
        </p:nvSpPr>
        <p:spPr>
          <a:xfrm>
            <a:off x="2555776" y="4293096"/>
            <a:ext cx="4536504" cy="523220"/>
          </a:xfrm>
          <a:prstGeom prst="rect">
            <a:avLst/>
          </a:prstGeom>
          <a:noFill/>
        </p:spPr>
        <p:txBody>
          <a:bodyPr wrap="square" rtlCol="0">
            <a:spAutoFit/>
          </a:bodyPr>
          <a:lstStyle/>
          <a:p>
            <a:r>
              <a:rPr lang="pl-PL" sz="2800" smtClean="0"/>
              <a:t>s = f                   i = a</a:t>
            </a:r>
            <a:endParaRPr lang="pl-PL" sz="2800"/>
          </a:p>
        </p:txBody>
      </p:sp>
    </p:spTree>
    <p:extLst>
      <p:ext uri="{BB962C8B-B14F-4D97-AF65-F5344CB8AC3E}">
        <p14:creationId xmlns:p14="http://schemas.microsoft.com/office/powerpoint/2010/main" val="4186301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123841"/>
            <a:ext cx="2371725"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e tekstowe 1"/>
          <p:cNvSpPr txBox="1"/>
          <p:nvPr/>
        </p:nvSpPr>
        <p:spPr>
          <a:xfrm>
            <a:off x="1979712" y="4077072"/>
            <a:ext cx="877163" cy="523220"/>
          </a:xfrm>
          <a:prstGeom prst="rect">
            <a:avLst/>
          </a:prstGeom>
          <a:noFill/>
        </p:spPr>
        <p:txBody>
          <a:bodyPr wrap="none" rtlCol="0">
            <a:spAutoFit/>
          </a:bodyPr>
          <a:lstStyle/>
          <a:p>
            <a:r>
              <a:rPr lang="pl-PL" sz="2800" smtClean="0"/>
              <a:t>ą = e</a:t>
            </a:r>
            <a:endParaRPr lang="pl-PL" sz="280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766" y="2605132"/>
            <a:ext cx="2628900"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5724128" y="4077072"/>
            <a:ext cx="348172" cy="523220"/>
          </a:xfrm>
          <a:prstGeom prst="rect">
            <a:avLst/>
          </a:prstGeom>
          <a:noFill/>
        </p:spPr>
        <p:txBody>
          <a:bodyPr wrap="none" rtlCol="0">
            <a:spAutoFit/>
          </a:bodyPr>
          <a:lstStyle/>
          <a:p>
            <a:r>
              <a:rPr lang="pl-PL" sz="2800" strike="sngStrike" smtClean="0"/>
              <a:t>k</a:t>
            </a:r>
            <a:endParaRPr lang="pl-PL" sz="2800" strike="sngStrike"/>
          </a:p>
        </p:txBody>
      </p:sp>
    </p:spTree>
    <p:extLst>
      <p:ext uri="{BB962C8B-B14F-4D97-AF65-F5344CB8AC3E}">
        <p14:creationId xmlns:p14="http://schemas.microsoft.com/office/powerpoint/2010/main" val="38522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duni\OneDrive\Pulpit\Ilustracje\słoneczka\soneczko-3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478380"/>
            <a:ext cx="3280122" cy="3280122"/>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3347864" y="4725144"/>
            <a:ext cx="514885" cy="523220"/>
          </a:xfrm>
          <a:prstGeom prst="rect">
            <a:avLst/>
          </a:prstGeom>
          <a:noFill/>
        </p:spPr>
        <p:txBody>
          <a:bodyPr wrap="none" rtlCol="0">
            <a:spAutoFit/>
          </a:bodyPr>
          <a:lstStyle/>
          <a:p>
            <a:r>
              <a:rPr lang="pl-PL" sz="2800" strike="sngStrike" smtClean="0"/>
              <a:t>ce</a:t>
            </a:r>
            <a:endParaRPr lang="pl-PL" sz="2800" strike="sngStrike"/>
          </a:p>
        </p:txBody>
      </p:sp>
    </p:spTree>
    <p:extLst>
      <p:ext uri="{BB962C8B-B14F-4D97-AF65-F5344CB8AC3E}">
        <p14:creationId xmlns:p14="http://schemas.microsoft.com/office/powerpoint/2010/main" val="1718363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duni\OneDrive\Pulpit\Ilustracje\obrazki 4\kreskówki-chmury-ciosów-wiatr-715544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340768"/>
            <a:ext cx="3962400" cy="2886075"/>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2156180" y="4581128"/>
            <a:ext cx="356188" cy="523220"/>
          </a:xfrm>
          <a:prstGeom prst="rect">
            <a:avLst/>
          </a:prstGeom>
          <a:noFill/>
        </p:spPr>
        <p:txBody>
          <a:bodyPr wrap="none" rtlCol="0">
            <a:spAutoFit/>
          </a:bodyPr>
          <a:lstStyle/>
          <a:p>
            <a:r>
              <a:rPr lang="pl-PL" sz="2800" strike="sngStrike" smtClean="0"/>
              <a:t>a</a:t>
            </a:r>
            <a:endParaRPr lang="pl-PL" sz="2800" strike="sngStrike"/>
          </a:p>
        </p:txBody>
      </p:sp>
      <p:sp>
        <p:nvSpPr>
          <p:cNvPr id="4" name="pole tekstowe 3"/>
          <p:cNvSpPr txBox="1"/>
          <p:nvPr/>
        </p:nvSpPr>
        <p:spPr>
          <a:xfrm>
            <a:off x="3779912" y="4562725"/>
            <a:ext cx="4752527" cy="523220"/>
          </a:xfrm>
          <a:prstGeom prst="rect">
            <a:avLst/>
          </a:prstGeom>
          <a:noFill/>
        </p:spPr>
        <p:txBody>
          <a:bodyPr wrap="square" rtlCol="0">
            <a:spAutoFit/>
          </a:bodyPr>
          <a:lstStyle/>
          <a:p>
            <a:r>
              <a:rPr lang="pl-PL" sz="2800"/>
              <a:t>t</a:t>
            </a:r>
            <a:r>
              <a:rPr lang="pl-PL" sz="2800" smtClean="0"/>
              <a:t>r = lk</a:t>
            </a:r>
            <a:endParaRPr lang="pl-PL" sz="2800"/>
          </a:p>
        </p:txBody>
      </p:sp>
    </p:spTree>
    <p:extLst>
      <p:ext uri="{BB962C8B-B14F-4D97-AF65-F5344CB8AC3E}">
        <p14:creationId xmlns:p14="http://schemas.microsoft.com/office/powerpoint/2010/main" val="3111062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2340" y="2287509"/>
            <a:ext cx="2267197" cy="2267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1187624" y="3933056"/>
            <a:ext cx="325730" cy="523220"/>
          </a:xfrm>
          <a:prstGeom prst="rect">
            <a:avLst/>
          </a:prstGeom>
          <a:noFill/>
        </p:spPr>
        <p:txBody>
          <a:bodyPr wrap="none" rtlCol="0">
            <a:spAutoFit/>
          </a:bodyPr>
          <a:lstStyle/>
          <a:p>
            <a:r>
              <a:rPr lang="pl-PL" sz="2800" strike="sngStrike" smtClean="0"/>
              <a:t>s</a:t>
            </a:r>
            <a:endParaRPr lang="pl-PL" sz="2800" strike="sngStrike"/>
          </a:p>
        </p:txBody>
      </p:sp>
      <p:sp>
        <p:nvSpPr>
          <p:cNvPr id="4" name="pole tekstowe 3"/>
          <p:cNvSpPr txBox="1"/>
          <p:nvPr/>
        </p:nvSpPr>
        <p:spPr>
          <a:xfrm>
            <a:off x="2915816" y="4293096"/>
            <a:ext cx="373820" cy="523220"/>
          </a:xfrm>
          <a:prstGeom prst="rect">
            <a:avLst/>
          </a:prstGeom>
          <a:noFill/>
        </p:spPr>
        <p:txBody>
          <a:bodyPr wrap="none" rtlCol="0">
            <a:spAutoFit/>
          </a:bodyPr>
          <a:lstStyle/>
          <a:p>
            <a:r>
              <a:rPr lang="pl-PL" sz="2800" strike="sngStrike" smtClean="0"/>
              <a:t>o</a:t>
            </a:r>
            <a:endParaRPr lang="pl-PL" sz="2800" strike="sngStrike"/>
          </a:p>
        </p:txBody>
      </p:sp>
      <p:pic>
        <p:nvPicPr>
          <p:cNvPr id="5123" name="Picture 3" descr="C:\Users\mduni\OneDrive\Pulpit\Ilustracje\obrazki 3\700_FO36385167_03bfcee8e8bacc1e7aef780da07075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3" y="1334747"/>
            <a:ext cx="2016225" cy="2657924"/>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7164288" y="4365104"/>
            <a:ext cx="724878" cy="523220"/>
          </a:xfrm>
          <a:prstGeom prst="rect">
            <a:avLst/>
          </a:prstGeom>
          <a:noFill/>
        </p:spPr>
        <p:txBody>
          <a:bodyPr wrap="none" rtlCol="0">
            <a:spAutoFit/>
          </a:bodyPr>
          <a:lstStyle/>
          <a:p>
            <a:r>
              <a:rPr lang="pl-PL" sz="2800" strike="sngStrike" smtClean="0"/>
              <a:t>lma</a:t>
            </a:r>
            <a:endParaRPr lang="pl-PL" sz="2800" strike="sngStrike"/>
          </a:p>
        </p:txBody>
      </p:sp>
    </p:spTree>
    <p:extLst>
      <p:ext uri="{BB962C8B-B14F-4D97-AF65-F5344CB8AC3E}">
        <p14:creationId xmlns:p14="http://schemas.microsoft.com/office/powerpoint/2010/main" val="514144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duni\OneDrive\Pulpit\Ilustracje\obrazki 3\most_600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484784"/>
            <a:ext cx="3031915"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1403648" y="3717032"/>
            <a:ext cx="1003801" cy="523220"/>
          </a:xfrm>
          <a:prstGeom prst="rect">
            <a:avLst/>
          </a:prstGeom>
          <a:noFill/>
        </p:spPr>
        <p:txBody>
          <a:bodyPr wrap="none" rtlCol="0">
            <a:spAutoFit/>
          </a:bodyPr>
          <a:lstStyle/>
          <a:p>
            <a:r>
              <a:rPr lang="pl-PL" sz="2800" smtClean="0"/>
              <a:t>m = n</a:t>
            </a:r>
            <a:endParaRPr lang="pl-PL" sz="2800"/>
          </a:p>
        </p:txBody>
      </p:sp>
      <p:sp>
        <p:nvSpPr>
          <p:cNvPr id="3" name="pole tekstowe 2"/>
          <p:cNvSpPr txBox="1"/>
          <p:nvPr/>
        </p:nvSpPr>
        <p:spPr>
          <a:xfrm>
            <a:off x="3094453" y="3717032"/>
            <a:ext cx="837089" cy="523220"/>
          </a:xfrm>
          <a:prstGeom prst="rect">
            <a:avLst/>
          </a:prstGeom>
          <a:noFill/>
        </p:spPr>
        <p:txBody>
          <a:bodyPr wrap="none" rtlCol="0">
            <a:spAutoFit/>
          </a:bodyPr>
          <a:lstStyle/>
          <a:p>
            <a:r>
              <a:rPr lang="pl-PL" sz="2800" smtClean="0"/>
              <a:t>t = o</a:t>
            </a:r>
            <a:endParaRPr lang="pl-PL" sz="2800"/>
          </a:p>
        </p:txBody>
      </p:sp>
      <p:pic>
        <p:nvPicPr>
          <p:cNvPr id="6147" name="Picture 3" descr="C:\Users\mduni\OneDrive\Pulpit\Ilustracje\obrazki 3\row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121615"/>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5508104" y="3861048"/>
            <a:ext cx="1357301" cy="523220"/>
          </a:xfrm>
          <a:prstGeom prst="rect">
            <a:avLst/>
          </a:prstGeom>
          <a:noFill/>
        </p:spPr>
        <p:txBody>
          <a:bodyPr wrap="square" rtlCol="0">
            <a:spAutoFit/>
          </a:bodyPr>
          <a:lstStyle/>
          <a:p>
            <a:r>
              <a:rPr lang="pl-PL" sz="2800" smtClean="0"/>
              <a:t>w = ż</a:t>
            </a:r>
            <a:endParaRPr lang="pl-PL" sz="2800"/>
          </a:p>
        </p:txBody>
      </p:sp>
      <p:sp>
        <p:nvSpPr>
          <p:cNvPr id="5" name="pole tekstowe 4"/>
          <p:cNvSpPr txBox="1"/>
          <p:nvPr/>
        </p:nvSpPr>
        <p:spPr>
          <a:xfrm>
            <a:off x="7308304" y="4122658"/>
            <a:ext cx="805029" cy="523220"/>
          </a:xfrm>
          <a:prstGeom prst="rect">
            <a:avLst/>
          </a:prstGeom>
          <a:noFill/>
        </p:spPr>
        <p:txBody>
          <a:bodyPr wrap="none" rtlCol="0">
            <a:spAutoFit/>
          </a:bodyPr>
          <a:lstStyle/>
          <a:p>
            <a:r>
              <a:rPr lang="pl-PL" sz="2800" smtClean="0"/>
              <a:t>r = c</a:t>
            </a:r>
            <a:endParaRPr lang="pl-PL" sz="2800"/>
          </a:p>
        </p:txBody>
      </p:sp>
    </p:spTree>
    <p:extLst>
      <p:ext uri="{BB962C8B-B14F-4D97-AF65-F5344CB8AC3E}">
        <p14:creationId xmlns:p14="http://schemas.microsoft.com/office/powerpoint/2010/main" val="2943734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068034"/>
            <a:ext cx="1620000" cy="1018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C:\Users\mduni\OneDrive\Pulpi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604837"/>
            <a:ext cx="134302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421351"/>
            <a:ext cx="1352122" cy="1352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4735" y="548680"/>
            <a:ext cx="2257425"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1625" y="3675579"/>
            <a:ext cx="1883643" cy="124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528" y="4572685"/>
            <a:ext cx="1872000" cy="1147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0724" y="2705380"/>
            <a:ext cx="1944000" cy="1591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6807" y="3682073"/>
            <a:ext cx="226695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31676" y="4904046"/>
            <a:ext cx="1296000" cy="143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5134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971600" y="764704"/>
            <a:ext cx="7535653" cy="646331"/>
          </a:xfrm>
          <a:prstGeom prst="rect">
            <a:avLst/>
          </a:prstGeom>
          <a:noFill/>
        </p:spPr>
        <p:txBody>
          <a:bodyPr wrap="none" rtlCol="0">
            <a:spAutoFit/>
          </a:bodyPr>
          <a:lstStyle/>
          <a:p>
            <a:r>
              <a:rPr lang="pl-PL" smtClean="0"/>
              <a:t>Już wszystkie rebusy odgadnięte?</a:t>
            </a:r>
            <a:br>
              <a:rPr lang="pl-PL" smtClean="0"/>
            </a:br>
            <a:r>
              <a:rPr lang="pl-PL" smtClean="0"/>
              <a:t>W takim razie zapraszam Cię do posłuchania wierszy o każdym z tych zwierząt. </a:t>
            </a:r>
            <a:endParaRPr lang="pl-PL"/>
          </a:p>
        </p:txBody>
      </p:sp>
      <p:pic>
        <p:nvPicPr>
          <p:cNvPr id="2050" name="Picture 2" descr="C:\Users\mduni\OneDrive\Pulpit\Ilustracje\obrazki 3\1vBp9L7FjyLqqaK0gZ5TqQfD9aLKy46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2564904"/>
            <a:ext cx="4605414"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802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755576" y="1258525"/>
            <a:ext cx="7552196" cy="923330"/>
          </a:xfrm>
          <a:prstGeom prst="rect">
            <a:avLst/>
          </a:prstGeom>
          <a:noFill/>
        </p:spPr>
        <p:txBody>
          <a:bodyPr wrap="none" rtlCol="0">
            <a:spAutoFit/>
          </a:bodyPr>
          <a:lstStyle/>
          <a:p>
            <a:r>
              <a:rPr lang="pl-PL" smtClean="0"/>
              <a:t>Teraz z kolei zapraszam Cię na mały quiz. Jeżeli będziesz miał/a problemy z</a:t>
            </a:r>
            <a:br>
              <a:rPr lang="pl-PL" smtClean="0"/>
            </a:br>
            <a:r>
              <a:rPr lang="pl-PL" smtClean="0"/>
              <a:t>jego rozwiązaniem, odsyłam Cię do ciekawostek, znajdujących się na kolejnych </a:t>
            </a:r>
            <a:br>
              <a:rPr lang="pl-PL" smtClean="0"/>
            </a:br>
            <a:r>
              <a:rPr lang="pl-PL" smtClean="0"/>
              <a:t>stronach. </a:t>
            </a:r>
            <a:endParaRPr lang="pl-PL"/>
          </a:p>
        </p:txBody>
      </p:sp>
      <p:pic>
        <p:nvPicPr>
          <p:cNvPr id="5122" name="Picture 2" descr="C:\Users\mduni\OneDrive\Pulpit\Ilustracje\rozkosze łamania głowy\229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6182" y="2780928"/>
            <a:ext cx="2444799" cy="244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15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899592" y="620688"/>
            <a:ext cx="5389489" cy="5693866"/>
          </a:xfrm>
          <a:prstGeom prst="rect">
            <a:avLst/>
          </a:prstGeom>
          <a:noFill/>
        </p:spPr>
        <p:txBody>
          <a:bodyPr wrap="none" rtlCol="0">
            <a:spAutoFit/>
          </a:bodyPr>
          <a:lstStyle/>
          <a:p>
            <a:pPr marL="342900" indent="-342900">
              <a:buAutoNum type="arabicPeriod"/>
            </a:pPr>
            <a:r>
              <a:rPr lang="pl-PL" sz="1400" smtClean="0"/>
              <a:t>Które zwierzęta umieją porozumiewać się na migi?</a:t>
            </a:r>
            <a:br>
              <a:rPr lang="pl-PL" sz="1400" smtClean="0"/>
            </a:br>
            <a:r>
              <a:rPr lang="pl-PL" sz="1400" smtClean="0"/>
              <a:t>    A. Foki. </a:t>
            </a:r>
            <a:br>
              <a:rPr lang="pl-PL" sz="1400" smtClean="0"/>
            </a:br>
            <a:r>
              <a:rPr lang="pl-PL" sz="1400" smtClean="0"/>
              <a:t>    B. Słonie.</a:t>
            </a:r>
            <a:br>
              <a:rPr lang="pl-PL" sz="1400" smtClean="0"/>
            </a:br>
            <a:r>
              <a:rPr lang="pl-PL" sz="1400" smtClean="0"/>
              <a:t>    C. Małpy. </a:t>
            </a:r>
          </a:p>
          <a:p>
            <a:pPr marL="342900" indent="-342900">
              <a:buAutoNum type="arabicPeriod"/>
            </a:pPr>
            <a:endParaRPr lang="pl-PL" sz="1400"/>
          </a:p>
          <a:p>
            <a:pPr marL="342900" indent="-342900">
              <a:buAutoNum type="arabicPeriod"/>
            </a:pPr>
            <a:r>
              <a:rPr lang="pl-PL" sz="1400" smtClean="0"/>
              <a:t>Które zwierzę lubi kąpiele błotne?</a:t>
            </a:r>
            <a:br>
              <a:rPr lang="pl-PL" sz="1400" smtClean="0"/>
            </a:br>
            <a:r>
              <a:rPr lang="pl-PL" sz="1400" smtClean="0"/>
              <a:t>A. Zebra.</a:t>
            </a:r>
            <a:br>
              <a:rPr lang="pl-PL" sz="1400" smtClean="0"/>
            </a:br>
            <a:r>
              <a:rPr lang="pl-PL" sz="1400" smtClean="0"/>
              <a:t>B. Słoń.</a:t>
            </a:r>
            <a:br>
              <a:rPr lang="pl-PL" sz="1400" smtClean="0"/>
            </a:br>
            <a:r>
              <a:rPr lang="pl-PL" sz="1400" smtClean="0"/>
              <a:t>C. Nosorożec. </a:t>
            </a:r>
          </a:p>
          <a:p>
            <a:pPr marL="342900" indent="-342900">
              <a:buAutoNum type="arabicPeriod"/>
            </a:pPr>
            <a:endParaRPr lang="pl-PL" sz="1400"/>
          </a:p>
          <a:p>
            <a:pPr marL="342900" indent="-342900">
              <a:buAutoNum type="arabicPeriod"/>
            </a:pPr>
            <a:r>
              <a:rPr lang="pl-PL" sz="1400" smtClean="0"/>
              <a:t>Skąd się wzięła nazwa „szop pracz”?</a:t>
            </a:r>
          </a:p>
          <a:p>
            <a:r>
              <a:rPr lang="pl-PL" sz="1400"/>
              <a:t> </a:t>
            </a:r>
            <a:r>
              <a:rPr lang="pl-PL" sz="1400" smtClean="0"/>
              <a:t>        A. Stąd, że szopy można kąpać w płynie do prania. </a:t>
            </a:r>
            <a:br>
              <a:rPr lang="pl-PL" sz="1400" smtClean="0"/>
            </a:br>
            <a:r>
              <a:rPr lang="pl-PL" sz="1400" smtClean="0"/>
              <a:t>         B. Stąd, że szopy lubią się kąpać.</a:t>
            </a:r>
            <a:br>
              <a:rPr lang="pl-PL" sz="1400" smtClean="0"/>
            </a:br>
            <a:r>
              <a:rPr lang="pl-PL" sz="1400" smtClean="0"/>
              <a:t>         C. Stąd, że szopy oczyszczają i wypłukują pokarm przed spożyciem. </a:t>
            </a:r>
          </a:p>
          <a:p>
            <a:endParaRPr lang="pl-PL" sz="1400"/>
          </a:p>
          <a:p>
            <a:r>
              <a:rPr lang="pl-PL" sz="1400" smtClean="0"/>
              <a:t>4.  Czym różni się słoń indyjski od słonia afrykańskiego?</a:t>
            </a:r>
            <a:br>
              <a:rPr lang="pl-PL" sz="1400" smtClean="0"/>
            </a:br>
            <a:r>
              <a:rPr lang="pl-PL" sz="1400" smtClean="0"/>
              <a:t>      A. Kolorem  kłów. </a:t>
            </a:r>
            <a:br>
              <a:rPr lang="pl-PL" sz="1400" smtClean="0"/>
            </a:br>
            <a:r>
              <a:rPr lang="pl-PL" sz="1400" smtClean="0"/>
              <a:t>      B. Wielkością uszu. </a:t>
            </a:r>
            <a:br>
              <a:rPr lang="pl-PL" sz="1400" smtClean="0"/>
            </a:br>
            <a:r>
              <a:rPr lang="pl-PL" sz="1400" smtClean="0"/>
              <a:t>      C. Niczym się nie różnią. </a:t>
            </a:r>
          </a:p>
          <a:p>
            <a:endParaRPr lang="pl-PL" sz="1400"/>
          </a:p>
          <a:p>
            <a:r>
              <a:rPr lang="pl-PL" sz="1400" smtClean="0"/>
              <a:t>5. Pigmejka to jest:</a:t>
            </a:r>
            <a:br>
              <a:rPr lang="pl-PL" sz="1400" smtClean="0"/>
            </a:br>
            <a:r>
              <a:rPr lang="pl-PL" sz="1400" smtClean="0"/>
              <a:t>     A. Najmniejsza małpka.</a:t>
            </a:r>
            <a:br>
              <a:rPr lang="pl-PL" sz="1400" smtClean="0"/>
            </a:br>
            <a:r>
              <a:rPr lang="pl-PL" sz="1400" smtClean="0"/>
              <a:t>     B. Owad dokuczający słoniom.</a:t>
            </a:r>
            <a:br>
              <a:rPr lang="pl-PL" sz="1400" smtClean="0"/>
            </a:br>
            <a:r>
              <a:rPr lang="pl-PL" sz="1400" smtClean="0"/>
              <a:t>     C. Egzotyczny ptak.  </a:t>
            </a:r>
          </a:p>
          <a:p>
            <a:endParaRPr lang="pl-PL" sz="1400"/>
          </a:p>
          <a:p>
            <a:endParaRPr lang="pl-PL" sz="1400"/>
          </a:p>
        </p:txBody>
      </p:sp>
    </p:spTree>
    <p:extLst>
      <p:ext uri="{BB962C8B-B14F-4D97-AF65-F5344CB8AC3E}">
        <p14:creationId xmlns:p14="http://schemas.microsoft.com/office/powerpoint/2010/main" val="86463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899592" y="620688"/>
            <a:ext cx="6017225" cy="5693866"/>
          </a:xfrm>
          <a:prstGeom prst="rect">
            <a:avLst/>
          </a:prstGeom>
          <a:noFill/>
        </p:spPr>
        <p:txBody>
          <a:bodyPr wrap="none" rtlCol="0">
            <a:spAutoFit/>
          </a:bodyPr>
          <a:lstStyle/>
          <a:p>
            <a:r>
              <a:rPr lang="pl-PL" sz="1400" smtClean="0"/>
              <a:t>6. Garby służą wielbłądom do:</a:t>
            </a:r>
          </a:p>
          <a:p>
            <a:r>
              <a:rPr lang="pl-PL" sz="1400"/>
              <a:t> </a:t>
            </a:r>
            <a:r>
              <a:rPr lang="pl-PL" sz="1400" smtClean="0"/>
              <a:t>   A. Magazynowania tłuszczów. </a:t>
            </a:r>
            <a:br>
              <a:rPr lang="pl-PL" sz="1400" smtClean="0"/>
            </a:br>
            <a:r>
              <a:rPr lang="pl-PL" sz="1400" smtClean="0"/>
              <a:t>    B. Jako postrach dladrapieżników. </a:t>
            </a:r>
            <a:br>
              <a:rPr lang="pl-PL" sz="1400" smtClean="0"/>
            </a:br>
            <a:r>
              <a:rPr lang="pl-PL" sz="1400" smtClean="0"/>
              <a:t>    C. Do niczego nie służą, taka uroda wielbłąda.</a:t>
            </a:r>
          </a:p>
          <a:p>
            <a:endParaRPr lang="pl-PL" sz="1400"/>
          </a:p>
          <a:p>
            <a:r>
              <a:rPr lang="pl-PL" sz="1400" smtClean="0"/>
              <a:t>7. Na terenie zimnego bieguna północnego żyją:</a:t>
            </a:r>
            <a:br>
              <a:rPr lang="pl-PL" sz="1400" smtClean="0"/>
            </a:br>
            <a:r>
              <a:rPr lang="pl-PL" sz="1400" smtClean="0"/>
              <a:t>    A. Niektóre gatunki małp.</a:t>
            </a:r>
            <a:br>
              <a:rPr lang="pl-PL" sz="1400" smtClean="0"/>
            </a:br>
            <a:r>
              <a:rPr lang="pl-PL" sz="1400" smtClean="0"/>
              <a:t>    B. Słonie i foki. </a:t>
            </a:r>
            <a:br>
              <a:rPr lang="pl-PL" sz="1400" smtClean="0"/>
            </a:br>
            <a:r>
              <a:rPr lang="pl-PL" sz="1400" smtClean="0"/>
              <a:t>    C. Foki i niedźwiedzie polarne.</a:t>
            </a:r>
          </a:p>
          <a:p>
            <a:endParaRPr lang="pl-PL" sz="1400"/>
          </a:p>
          <a:p>
            <a:endParaRPr lang="pl-PL" sz="1400"/>
          </a:p>
          <a:p>
            <a:r>
              <a:rPr lang="pl-PL" sz="1400" smtClean="0"/>
              <a:t>8. Które zwierzęta na krótkich dystansach są w stanie chodzić na dwóch nogach?</a:t>
            </a:r>
            <a:br>
              <a:rPr lang="pl-PL" sz="1400" smtClean="0"/>
            </a:br>
            <a:r>
              <a:rPr lang="pl-PL" sz="1400" smtClean="0"/>
              <a:t>    A. Nosorożce.</a:t>
            </a:r>
            <a:br>
              <a:rPr lang="pl-PL" sz="1400" smtClean="0"/>
            </a:br>
            <a:r>
              <a:rPr lang="pl-PL" sz="1400" smtClean="0"/>
              <a:t>    B. Szopy pracze. </a:t>
            </a:r>
            <a:br>
              <a:rPr lang="pl-PL" sz="1400" smtClean="0"/>
            </a:br>
            <a:r>
              <a:rPr lang="pl-PL" sz="1400" smtClean="0"/>
              <a:t>    C. Niedźwiedzie. </a:t>
            </a:r>
            <a:br>
              <a:rPr lang="pl-PL" sz="1400" smtClean="0"/>
            </a:br>
            <a:r>
              <a:rPr lang="pl-PL" sz="1400" smtClean="0"/>
              <a:t/>
            </a:r>
            <a:br>
              <a:rPr lang="pl-PL" sz="1400" smtClean="0"/>
            </a:br>
            <a:endParaRPr lang="pl-PL" sz="1400" smtClean="0"/>
          </a:p>
          <a:p>
            <a:r>
              <a:rPr lang="pl-PL" sz="1400"/>
              <a:t>9</a:t>
            </a:r>
            <a:r>
              <a:rPr lang="pl-PL" sz="1400" smtClean="0"/>
              <a:t>.  Które zwierzęta są przystosowane do życia na pustyni ?</a:t>
            </a:r>
            <a:br>
              <a:rPr lang="pl-PL" sz="1400" smtClean="0"/>
            </a:br>
            <a:r>
              <a:rPr lang="pl-PL" sz="1400" smtClean="0"/>
              <a:t>     A. Niedźwiedzie.</a:t>
            </a:r>
            <a:br>
              <a:rPr lang="pl-PL" sz="1400" smtClean="0"/>
            </a:br>
            <a:r>
              <a:rPr lang="pl-PL" sz="1400" smtClean="0"/>
              <a:t>     B. Wielbłądy.</a:t>
            </a:r>
            <a:br>
              <a:rPr lang="pl-PL" sz="1400" smtClean="0"/>
            </a:br>
            <a:r>
              <a:rPr lang="pl-PL" sz="1400" smtClean="0"/>
              <a:t>     C. Zebry. </a:t>
            </a:r>
            <a:endParaRPr lang="pl-PL" sz="1400"/>
          </a:p>
          <a:p>
            <a:endParaRPr lang="pl-PL" sz="1400" smtClean="0"/>
          </a:p>
          <a:p>
            <a:r>
              <a:rPr lang="pl-PL" sz="1400" smtClean="0"/>
              <a:t>10. Które zwierzęta, gonione przez drapieżnika, uciekają zygzakiem?</a:t>
            </a:r>
            <a:br>
              <a:rPr lang="pl-PL" sz="1400" smtClean="0"/>
            </a:br>
            <a:r>
              <a:rPr lang="pl-PL" sz="1400" smtClean="0"/>
              <a:t>      A. Wielbłądy.</a:t>
            </a:r>
            <a:br>
              <a:rPr lang="pl-PL" sz="1400" smtClean="0"/>
            </a:br>
            <a:r>
              <a:rPr lang="pl-PL" sz="1400" smtClean="0"/>
              <a:t>      B. Zebry.</a:t>
            </a:r>
            <a:br>
              <a:rPr lang="pl-PL" sz="1400" smtClean="0"/>
            </a:br>
            <a:r>
              <a:rPr lang="pl-PL" sz="1400" smtClean="0"/>
              <a:t>      C. Nosorożce. </a:t>
            </a:r>
            <a:endParaRPr lang="pl-PL" sz="1400"/>
          </a:p>
        </p:txBody>
      </p:sp>
    </p:spTree>
    <p:extLst>
      <p:ext uri="{BB962C8B-B14F-4D97-AF65-F5344CB8AC3E}">
        <p14:creationId xmlns:p14="http://schemas.microsoft.com/office/powerpoint/2010/main" val="3669665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323528" y="990021"/>
            <a:ext cx="5814392" cy="1384995"/>
          </a:xfrm>
          <a:prstGeom prst="rect">
            <a:avLst/>
          </a:prstGeom>
        </p:spPr>
        <p:txBody>
          <a:bodyPr wrap="square">
            <a:spAutoFit/>
          </a:bodyPr>
          <a:lstStyle/>
          <a:p>
            <a:r>
              <a:rPr lang="pl-PL" sz="1400" smtClean="0"/>
              <a:t>W stanie dzikim nosorożce żyją w Afryce i </a:t>
            </a:r>
            <a:br>
              <a:rPr lang="pl-PL" sz="1400" smtClean="0"/>
            </a:br>
            <a:r>
              <a:rPr lang="pl-PL" sz="1400" smtClean="0"/>
              <a:t>Azji. Mają bardzo małe oczy, przez co słabo widzą. </a:t>
            </a:r>
            <a:br>
              <a:rPr lang="pl-PL" sz="1400" smtClean="0"/>
            </a:br>
            <a:r>
              <a:rPr lang="pl-PL" sz="1400" smtClean="0"/>
              <a:t>Jednak mają bardzo dobry słuch i węch. </a:t>
            </a:r>
          </a:p>
          <a:p>
            <a:r>
              <a:rPr lang="pl-PL" sz="1400" smtClean="0"/>
              <a:t>Nosorożce </a:t>
            </a:r>
            <a:r>
              <a:rPr lang="pl-PL" sz="1400"/>
              <a:t>kochają </a:t>
            </a:r>
            <a:r>
              <a:rPr lang="pl-PL" sz="1400" smtClean="0"/>
              <a:t>pływanie i kąpiele błotne.  </a:t>
            </a:r>
          </a:p>
          <a:p>
            <a:r>
              <a:rPr lang="pl-PL" sz="1400" smtClean="0"/>
              <a:t>Pokrywając </a:t>
            </a:r>
            <a:r>
              <a:rPr lang="pl-PL" sz="1400"/>
              <a:t>się błotem i pozwalając </a:t>
            </a:r>
            <a:r>
              <a:rPr lang="pl-PL" sz="1400" smtClean="0"/>
              <a:t>mu </a:t>
            </a:r>
            <a:r>
              <a:rPr lang="pl-PL" sz="1400"/>
              <a:t>wyschnąć, </a:t>
            </a:r>
            <a:endParaRPr lang="pl-PL" sz="1400" smtClean="0"/>
          </a:p>
          <a:p>
            <a:r>
              <a:rPr lang="pl-PL" sz="1400" smtClean="0"/>
              <a:t>chronią </a:t>
            </a:r>
            <a:r>
              <a:rPr lang="pl-PL" sz="1400"/>
              <a:t>swoją skórę </a:t>
            </a:r>
            <a:r>
              <a:rPr lang="pl-PL" sz="1400" smtClean="0"/>
              <a:t>przed </a:t>
            </a:r>
            <a:r>
              <a:rPr lang="pl-PL" sz="1400"/>
              <a:t>słońcem. </a:t>
            </a:r>
          </a:p>
        </p:txBody>
      </p:sp>
      <p:sp>
        <p:nvSpPr>
          <p:cNvPr id="4" name="Prostokąt 3"/>
          <p:cNvSpPr/>
          <p:nvPr/>
        </p:nvSpPr>
        <p:spPr>
          <a:xfrm>
            <a:off x="395536" y="4941168"/>
            <a:ext cx="5508104" cy="738664"/>
          </a:xfrm>
          <a:prstGeom prst="rect">
            <a:avLst/>
          </a:prstGeom>
        </p:spPr>
        <p:txBody>
          <a:bodyPr wrap="square">
            <a:spAutoFit/>
          </a:bodyPr>
          <a:lstStyle/>
          <a:p>
            <a:r>
              <a:rPr lang="pl-PL" sz="1400" smtClean="0"/>
              <a:t>Rogi </a:t>
            </a:r>
            <a:r>
              <a:rPr lang="pl-PL" sz="1400"/>
              <a:t>ich rosną przez całe życie, tak </a:t>
            </a:r>
            <a:r>
              <a:rPr lang="pl-PL" sz="1400" smtClean="0"/>
              <a:t>jak </a:t>
            </a:r>
            <a:r>
              <a:rPr lang="pl-PL" sz="1400"/>
              <a:t>nasze </a:t>
            </a:r>
            <a:endParaRPr lang="pl-PL" sz="1400" smtClean="0"/>
          </a:p>
          <a:p>
            <a:r>
              <a:rPr lang="pl-PL" sz="1400" smtClean="0"/>
              <a:t>własne paznokcie </a:t>
            </a:r>
            <a:r>
              <a:rPr lang="pl-PL" sz="1400"/>
              <a:t>i włosy. </a:t>
            </a:r>
            <a:r>
              <a:rPr lang="pl-PL" sz="1400" smtClean="0"/>
              <a:t>Jeśli </a:t>
            </a:r>
            <a:r>
              <a:rPr lang="pl-PL" sz="1400"/>
              <a:t>róg odpadnie, </a:t>
            </a:r>
            <a:endParaRPr lang="pl-PL" sz="1400" smtClean="0"/>
          </a:p>
          <a:p>
            <a:r>
              <a:rPr lang="pl-PL" sz="1400" smtClean="0"/>
              <a:t>na </a:t>
            </a:r>
            <a:r>
              <a:rPr lang="pl-PL" sz="1400"/>
              <a:t>jego miejscu </a:t>
            </a:r>
            <a:r>
              <a:rPr lang="pl-PL" sz="1400" smtClean="0"/>
              <a:t>wyrośnie </a:t>
            </a:r>
            <a:r>
              <a:rPr lang="pl-PL" sz="1400"/>
              <a:t>kolejny.</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16" y="2528904"/>
            <a:ext cx="3184584" cy="23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690" y="2628699"/>
            <a:ext cx="3516392" cy="23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rostokąt 5"/>
          <p:cNvSpPr/>
          <p:nvPr/>
        </p:nvSpPr>
        <p:spPr>
          <a:xfrm>
            <a:off x="5076056" y="1790240"/>
            <a:ext cx="4572000" cy="738664"/>
          </a:xfrm>
          <a:prstGeom prst="rect">
            <a:avLst/>
          </a:prstGeom>
        </p:spPr>
        <p:txBody>
          <a:bodyPr>
            <a:spAutoFit/>
          </a:bodyPr>
          <a:lstStyle/>
          <a:p>
            <a:r>
              <a:rPr lang="pl-PL" sz="1400" smtClean="0"/>
              <a:t>Zebry </a:t>
            </a:r>
            <a:r>
              <a:rPr lang="pl-PL" sz="1400"/>
              <a:t>mogą obracać swoje uszy niemalże w każdym kierunku; umiejętność ta jest wykorzystywana do komunikowania swojego nastroju z innymi </a:t>
            </a:r>
            <a:r>
              <a:rPr lang="pl-PL" sz="1400" smtClean="0"/>
              <a:t>zebrami. </a:t>
            </a:r>
            <a:endParaRPr lang="pl-PL" sz="1400"/>
          </a:p>
        </p:txBody>
      </p:sp>
      <p:sp>
        <p:nvSpPr>
          <p:cNvPr id="7" name="Prostokąt 6"/>
          <p:cNvSpPr/>
          <p:nvPr/>
        </p:nvSpPr>
        <p:spPr>
          <a:xfrm>
            <a:off x="5048038" y="846763"/>
            <a:ext cx="4716016" cy="1169551"/>
          </a:xfrm>
          <a:prstGeom prst="rect">
            <a:avLst/>
          </a:prstGeom>
        </p:spPr>
        <p:txBody>
          <a:bodyPr wrap="square">
            <a:spAutoFit/>
          </a:bodyPr>
          <a:lstStyle/>
          <a:p>
            <a:r>
              <a:rPr lang="pl-PL" sz="1400" smtClean="0"/>
              <a:t>Na wolności zebry można spotkać w Afryce na </a:t>
            </a:r>
          </a:p>
          <a:p>
            <a:r>
              <a:rPr lang="pl-PL" sz="1400"/>
              <a:t>t</a:t>
            </a:r>
            <a:r>
              <a:rPr lang="pl-PL" sz="1400" smtClean="0"/>
              <a:t>erenach pokrytych trawą. </a:t>
            </a:r>
            <a:endParaRPr lang="pl-PL" sz="1400"/>
          </a:p>
          <a:p>
            <a:r>
              <a:rPr lang="pl-PL" sz="1400"/>
              <a:t>Choć nie wyglądają zbyt groźnie, zebry potrafią </a:t>
            </a:r>
          </a:p>
          <a:p>
            <a:r>
              <a:rPr lang="pl-PL" sz="1400"/>
              <a:t>nieźle się </a:t>
            </a:r>
            <a:r>
              <a:rPr lang="pl-PL" sz="1400" smtClean="0"/>
              <a:t>zezłościć i zaatakować</a:t>
            </a:r>
            <a:r>
              <a:rPr lang="pl-PL" sz="1400"/>
              <a:t>.</a:t>
            </a:r>
          </a:p>
          <a:p>
            <a:endParaRPr lang="pl-PL" sz="1400" smtClean="0"/>
          </a:p>
        </p:txBody>
      </p:sp>
      <p:sp>
        <p:nvSpPr>
          <p:cNvPr id="8" name="Prostokąt 7"/>
          <p:cNvSpPr/>
          <p:nvPr/>
        </p:nvSpPr>
        <p:spPr>
          <a:xfrm>
            <a:off x="5207690" y="5157192"/>
            <a:ext cx="3728198" cy="523220"/>
          </a:xfrm>
          <a:prstGeom prst="rect">
            <a:avLst/>
          </a:prstGeom>
        </p:spPr>
        <p:txBody>
          <a:bodyPr wrap="square">
            <a:spAutoFit/>
          </a:bodyPr>
          <a:lstStyle/>
          <a:p>
            <a:pPr lvl="0"/>
            <a:r>
              <a:rPr lang="pl-PL" sz="1400" smtClean="0">
                <a:solidFill>
                  <a:prstClr val="black"/>
                </a:solidFill>
              </a:rPr>
              <a:t>Gdy zebry są gonione przez drapieżniki, uciekają zygzakiem. </a:t>
            </a:r>
          </a:p>
        </p:txBody>
      </p:sp>
    </p:spTree>
    <p:extLst>
      <p:ext uri="{BB962C8B-B14F-4D97-AF65-F5344CB8AC3E}">
        <p14:creationId xmlns:p14="http://schemas.microsoft.com/office/powerpoint/2010/main" val="1192500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120859" y="2578447"/>
            <a:ext cx="12495108" cy="954107"/>
          </a:xfrm>
          <a:prstGeom prst="rect">
            <a:avLst/>
          </a:prstGeom>
        </p:spPr>
        <p:txBody>
          <a:bodyPr wrap="square">
            <a:spAutoFit/>
          </a:bodyPr>
          <a:lstStyle/>
          <a:p>
            <a:r>
              <a:rPr lang="pl-PL" sz="1400"/>
              <a:t>Pawiany posługują się językiem, </a:t>
            </a:r>
            <a:endParaRPr lang="pl-PL" sz="1400" smtClean="0"/>
          </a:p>
          <a:p>
            <a:r>
              <a:rPr lang="pl-PL" sz="1400" smtClean="0"/>
              <a:t>obejmującym </a:t>
            </a:r>
            <a:r>
              <a:rPr lang="pl-PL" sz="1400"/>
              <a:t>ponad 30 odgłosów. </a:t>
            </a:r>
            <a:endParaRPr lang="pl-PL" sz="1400" smtClean="0"/>
          </a:p>
          <a:p>
            <a:r>
              <a:rPr lang="pl-PL" sz="1400" smtClean="0"/>
              <a:t>Porozumiewają </a:t>
            </a:r>
            <a:r>
              <a:rPr lang="pl-PL" sz="1400"/>
              <a:t>się też wzruszając </a:t>
            </a:r>
            <a:endParaRPr lang="pl-PL" sz="1400" smtClean="0"/>
          </a:p>
          <a:p>
            <a:r>
              <a:rPr lang="pl-PL" sz="1400" smtClean="0"/>
              <a:t>ramionami </a:t>
            </a:r>
            <a:r>
              <a:rPr lang="pl-PL" sz="1400"/>
              <a:t>lub mlaszcząc</a:t>
            </a:r>
          </a:p>
        </p:txBody>
      </p:sp>
      <p:pic>
        <p:nvPicPr>
          <p:cNvPr id="4099" name="Picture 3" descr="C:\Users\mduni\OneDrive\Pulpit\patasi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340768"/>
            <a:ext cx="2667466" cy="273630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784" y="1268760"/>
            <a:ext cx="17430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rostokąt 6"/>
          <p:cNvSpPr/>
          <p:nvPr/>
        </p:nvSpPr>
        <p:spPr>
          <a:xfrm>
            <a:off x="2627784" y="5603673"/>
            <a:ext cx="7868160" cy="523220"/>
          </a:xfrm>
          <a:prstGeom prst="rect">
            <a:avLst/>
          </a:prstGeom>
        </p:spPr>
        <p:txBody>
          <a:bodyPr wrap="square">
            <a:spAutoFit/>
          </a:bodyPr>
          <a:lstStyle/>
          <a:p>
            <a:r>
              <a:rPr lang="pl-PL" sz="1400"/>
              <a:t>Goryle potrafią nauczyć się swoistego </a:t>
            </a:r>
            <a:r>
              <a:rPr lang="pl-PL" sz="1400" smtClean="0"/>
              <a:t>języka </a:t>
            </a:r>
            <a:r>
              <a:rPr lang="pl-PL" sz="1400"/>
              <a:t>migowego i snuć za jego pomocą </a:t>
            </a:r>
            <a:endParaRPr lang="pl-PL" sz="1400" smtClean="0"/>
          </a:p>
          <a:p>
            <a:r>
              <a:rPr lang="pl-PL" sz="1400" smtClean="0"/>
              <a:t>rozbudowane </a:t>
            </a:r>
            <a:r>
              <a:rPr lang="pl-PL" sz="1400"/>
              <a:t>narracje. </a:t>
            </a:r>
          </a:p>
        </p:txBody>
      </p:sp>
      <p:pic>
        <p:nvPicPr>
          <p:cNvPr id="4104" name="Picture 8" descr="C:\Users\mduni\OneDrive\Pulpit\gory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958804"/>
            <a:ext cx="2181225" cy="1638300"/>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58710" y="404664"/>
            <a:ext cx="8300477" cy="738664"/>
          </a:xfrm>
          <a:prstGeom prst="rect">
            <a:avLst/>
          </a:prstGeom>
          <a:noFill/>
        </p:spPr>
        <p:txBody>
          <a:bodyPr wrap="none" rtlCol="0">
            <a:spAutoFit/>
          </a:bodyPr>
          <a:lstStyle/>
          <a:p>
            <a:r>
              <a:rPr lang="pl-PL" sz="1400" smtClean="0"/>
              <a:t>Małpa małpie jest nierówna, tak rozliczne są ich rodzaje. Wszystkie mają dłoń podobną do ludzkiej (najbardziej </a:t>
            </a:r>
          </a:p>
          <a:p>
            <a:r>
              <a:rPr lang="pl-PL" sz="1400" smtClean="0"/>
              <a:t>szympansy). Wszystkie wydają odgłosy, dzięki czemu porozumiewają się między sobą. Na wolności żyją w Afryce</a:t>
            </a:r>
          </a:p>
          <a:p>
            <a:r>
              <a:rPr lang="pl-PL" sz="1400" smtClean="0"/>
              <a:t>I Azji. </a:t>
            </a:r>
            <a:endParaRPr lang="pl-PL" sz="1400"/>
          </a:p>
        </p:txBody>
      </p:sp>
      <p:sp>
        <p:nvSpPr>
          <p:cNvPr id="8" name="Prostokąt 7"/>
          <p:cNvSpPr/>
          <p:nvPr/>
        </p:nvSpPr>
        <p:spPr>
          <a:xfrm>
            <a:off x="5580112" y="4149745"/>
            <a:ext cx="5164565" cy="523220"/>
          </a:xfrm>
          <a:prstGeom prst="rect">
            <a:avLst/>
          </a:prstGeom>
        </p:spPr>
        <p:txBody>
          <a:bodyPr wrap="square">
            <a:spAutoFit/>
          </a:bodyPr>
          <a:lstStyle/>
          <a:p>
            <a:r>
              <a:rPr lang="pl-PL" sz="1400">
                <a:solidFill>
                  <a:prstClr val="black"/>
                </a:solidFill>
              </a:rPr>
              <a:t>Najszybszą małpą </a:t>
            </a:r>
            <a:r>
              <a:rPr lang="pl-PL" sz="1400">
                <a:solidFill>
                  <a:prstClr val="black"/>
                </a:solidFill>
              </a:rPr>
              <a:t>jest </a:t>
            </a:r>
            <a:r>
              <a:rPr lang="pl-PL" sz="1400" smtClean="0">
                <a:solidFill>
                  <a:prstClr val="black"/>
                </a:solidFill>
              </a:rPr>
              <a:t>patas</a:t>
            </a:r>
            <a:r>
              <a:rPr lang="pl-PL" sz="1400">
                <a:solidFill>
                  <a:prstClr val="black"/>
                </a:solidFill>
              </a:rPr>
              <a:t>. </a:t>
            </a:r>
            <a:r>
              <a:rPr lang="pl-PL" sz="1400" smtClean="0">
                <a:solidFill>
                  <a:prstClr val="black"/>
                </a:solidFill>
              </a:rPr>
              <a:t>Może osiągnąć </a:t>
            </a:r>
          </a:p>
          <a:p>
            <a:r>
              <a:rPr lang="pl-PL" sz="1400" smtClean="0">
                <a:solidFill>
                  <a:prstClr val="black"/>
                </a:solidFill>
              </a:rPr>
              <a:t>prędkość 55 kilometrów na godzinę. </a:t>
            </a:r>
            <a:endParaRPr lang="pl-PL"/>
          </a:p>
        </p:txBody>
      </p:sp>
    </p:spTree>
    <p:extLst>
      <p:ext uri="{BB962C8B-B14F-4D97-AF65-F5344CB8AC3E}">
        <p14:creationId xmlns:p14="http://schemas.microsoft.com/office/powerpoint/2010/main" val="500714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132856"/>
            <a:ext cx="2352675" cy="239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5085184"/>
            <a:ext cx="2103437"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88640"/>
            <a:ext cx="3729519"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251520" y="383688"/>
            <a:ext cx="5760640" cy="954107"/>
          </a:xfrm>
          <a:prstGeom prst="rect">
            <a:avLst/>
          </a:prstGeom>
          <a:noFill/>
        </p:spPr>
        <p:txBody>
          <a:bodyPr wrap="square" rtlCol="0">
            <a:spAutoFit/>
          </a:bodyPr>
          <a:lstStyle/>
          <a:p>
            <a:r>
              <a:rPr lang="pl-PL" sz="1400" smtClean="0"/>
              <a:t>Najmniejszą małpką na świecie jest pigmejka, żyjąca w stanie </a:t>
            </a:r>
          </a:p>
          <a:p>
            <a:r>
              <a:rPr lang="pl-PL" sz="1400" smtClean="0"/>
              <a:t>dzikim w dżunglach Ameryki Południowej. Ma ostre pazurki, </a:t>
            </a:r>
          </a:p>
          <a:p>
            <a:r>
              <a:rPr lang="pl-PL" sz="1400" smtClean="0"/>
              <a:t>którymi skutecznie przyczepia się do gałęzi i pni. </a:t>
            </a:r>
            <a:br>
              <a:rPr lang="pl-PL" sz="1400" smtClean="0"/>
            </a:br>
            <a:endParaRPr lang="pl-PL" sz="1400"/>
          </a:p>
        </p:txBody>
      </p:sp>
      <p:sp>
        <p:nvSpPr>
          <p:cNvPr id="3" name="pole tekstowe 2"/>
          <p:cNvSpPr txBox="1"/>
          <p:nvPr/>
        </p:nvSpPr>
        <p:spPr>
          <a:xfrm>
            <a:off x="2619692" y="3068960"/>
            <a:ext cx="5809283" cy="954107"/>
          </a:xfrm>
          <a:prstGeom prst="rect">
            <a:avLst/>
          </a:prstGeom>
          <a:noFill/>
        </p:spPr>
        <p:txBody>
          <a:bodyPr wrap="none" rtlCol="0">
            <a:spAutoFit/>
          </a:bodyPr>
          <a:lstStyle/>
          <a:p>
            <a:r>
              <a:rPr lang="pl-PL" sz="1400" smtClean="0"/>
              <a:t>Szympansy w stanie dzikim żyją w Afryce. Umieją porozumiewać się na migi.</a:t>
            </a:r>
            <a:br>
              <a:rPr lang="pl-PL" sz="1400" smtClean="0"/>
            </a:br>
            <a:r>
              <a:rPr lang="pl-PL" sz="1400" smtClean="0"/>
              <a:t>Tak, jak u ludzi, w miarę starzenia się łysieją, a broda im siwieje. Zdolne są do </a:t>
            </a:r>
            <a:br>
              <a:rPr lang="pl-PL" sz="1400" smtClean="0"/>
            </a:br>
            <a:r>
              <a:rPr lang="pl-PL" sz="1400" smtClean="0"/>
              <a:t>przeżywania emocji takich jak złość czy rozpacz, ale też altruizmu i empatii. </a:t>
            </a:r>
            <a:br>
              <a:rPr lang="pl-PL" sz="1400" smtClean="0"/>
            </a:br>
            <a:r>
              <a:rPr lang="pl-PL" sz="1400" smtClean="0"/>
              <a:t>Rozłupują orzechy, stukając je kamieniami.</a:t>
            </a:r>
            <a:endParaRPr lang="pl-PL" sz="1400"/>
          </a:p>
        </p:txBody>
      </p:sp>
      <p:sp>
        <p:nvSpPr>
          <p:cNvPr id="4" name="pole tekstowe 3"/>
          <p:cNvSpPr txBox="1"/>
          <p:nvPr/>
        </p:nvSpPr>
        <p:spPr>
          <a:xfrm>
            <a:off x="1290737" y="5525209"/>
            <a:ext cx="4974760" cy="307777"/>
          </a:xfrm>
          <a:prstGeom prst="rect">
            <a:avLst/>
          </a:prstGeom>
          <a:noFill/>
        </p:spPr>
        <p:txBody>
          <a:bodyPr wrap="none" rtlCol="0">
            <a:spAutoFit/>
          </a:bodyPr>
          <a:lstStyle/>
          <a:p>
            <a:r>
              <a:rPr lang="pl-PL" sz="1400" smtClean="0"/>
              <a:t>Wyjec jest jednym ze zwierząt, wydających najgłośniejsze dźwięki. </a:t>
            </a:r>
            <a:endParaRPr lang="pl-PL" sz="1400"/>
          </a:p>
        </p:txBody>
      </p:sp>
    </p:spTree>
    <p:extLst>
      <p:ext uri="{BB962C8B-B14F-4D97-AF65-F5344CB8AC3E}">
        <p14:creationId xmlns:p14="http://schemas.microsoft.com/office/powerpoint/2010/main" val="705661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23528" y="1350061"/>
            <a:ext cx="6534472" cy="369332"/>
          </a:xfrm>
          <a:prstGeom prst="rect">
            <a:avLst/>
          </a:prstGeom>
        </p:spPr>
        <p:txBody>
          <a:bodyPr wrap="square">
            <a:spAutoFit/>
          </a:bodyPr>
          <a:lstStyle/>
          <a:p>
            <a:r>
              <a:rPr lang="pl-PL"/>
              <a:t> </a:t>
            </a:r>
          </a:p>
        </p:txBody>
      </p:sp>
      <p:sp>
        <p:nvSpPr>
          <p:cNvPr id="8" name="Prostokąt 7"/>
          <p:cNvSpPr/>
          <p:nvPr/>
        </p:nvSpPr>
        <p:spPr>
          <a:xfrm>
            <a:off x="107504" y="207258"/>
            <a:ext cx="10477672" cy="1384995"/>
          </a:xfrm>
          <a:prstGeom prst="rect">
            <a:avLst/>
          </a:prstGeom>
        </p:spPr>
        <p:txBody>
          <a:bodyPr wrap="square">
            <a:spAutoFit/>
          </a:bodyPr>
          <a:lstStyle/>
          <a:p>
            <a:endParaRPr lang="pl-PL" sz="1400"/>
          </a:p>
          <a:p>
            <a:r>
              <a:rPr lang="pl-PL" sz="1400"/>
              <a:t>Wielbłądy są silnymi zwierzętami przystosowanymi do życia na piaszczystym </a:t>
            </a:r>
            <a:r>
              <a:rPr lang="pl-PL" sz="1400" smtClean="0"/>
              <a:t>i gorącym terenie</a:t>
            </a:r>
            <a:r>
              <a:rPr lang="pl-PL" sz="1400"/>
              <a:t>: mają grubą skórę na kolanach </a:t>
            </a:r>
            <a:endParaRPr lang="pl-PL" sz="1400" smtClean="0"/>
          </a:p>
          <a:p>
            <a:r>
              <a:rPr lang="pl-PL" sz="1400" smtClean="0"/>
              <a:t>i </a:t>
            </a:r>
            <a:r>
              <a:rPr lang="pl-PL" sz="1400"/>
              <a:t>szerokie kopyta; ich nozdrza mogą się otwierać i zamykać, chroniąc przed wdychaniem piasku. Grube futro pozwala </a:t>
            </a:r>
            <a:endParaRPr lang="pl-PL" sz="1400" smtClean="0"/>
          </a:p>
          <a:p>
            <a:r>
              <a:rPr lang="pl-PL" sz="1400" smtClean="0"/>
              <a:t>zwierzęciu </a:t>
            </a:r>
            <a:r>
              <a:rPr lang="pl-PL" sz="1400"/>
              <a:t>zachować temperaturę ciała podczas zimnych pustynnych nocy oraz izoluje przed upałem za dnia. </a:t>
            </a:r>
            <a:endParaRPr lang="pl-PL" sz="1400" smtClean="0"/>
          </a:p>
          <a:p>
            <a:r>
              <a:rPr lang="pl-PL" sz="1400" smtClean="0"/>
              <a:t>Wielbłąd </a:t>
            </a:r>
            <a:r>
              <a:rPr lang="pl-PL" sz="1400"/>
              <a:t>może jednorazowo wypić nawet </a:t>
            </a:r>
            <a:r>
              <a:rPr lang="pl-PL" sz="1400" smtClean="0"/>
              <a:t>200 litrów </a:t>
            </a:r>
            <a:r>
              <a:rPr lang="pl-PL" sz="1400"/>
              <a:t>wody, </a:t>
            </a:r>
            <a:r>
              <a:rPr lang="pl-PL" sz="1400" smtClean="0"/>
              <a:t>by </a:t>
            </a:r>
            <a:r>
              <a:rPr lang="pl-PL" sz="1400"/>
              <a:t>przez następnych kilka dni nie pić w ogóle</a:t>
            </a:r>
            <a:r>
              <a:rPr lang="pl-PL" sz="1400" smtClean="0"/>
              <a:t>.</a:t>
            </a:r>
            <a:br>
              <a:rPr lang="pl-PL" sz="1400" smtClean="0"/>
            </a:br>
            <a:r>
              <a:rPr lang="pl-PL" sz="1400" smtClean="0"/>
              <a:t> </a:t>
            </a:r>
            <a:endParaRPr lang="pl-PL" sz="1400"/>
          </a:p>
        </p:txBody>
      </p:sp>
      <p:pic>
        <p:nvPicPr>
          <p:cNvPr id="61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34727"/>
            <a:ext cx="3156175" cy="2364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534727"/>
            <a:ext cx="4075931" cy="2407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pole tekstowe 9"/>
          <p:cNvSpPr txBox="1"/>
          <p:nvPr/>
        </p:nvSpPr>
        <p:spPr>
          <a:xfrm>
            <a:off x="179512" y="4405754"/>
            <a:ext cx="8412688" cy="954107"/>
          </a:xfrm>
          <a:prstGeom prst="rect">
            <a:avLst/>
          </a:prstGeom>
          <a:noFill/>
        </p:spPr>
        <p:txBody>
          <a:bodyPr wrap="none" rtlCol="0">
            <a:spAutoFit/>
          </a:bodyPr>
          <a:lstStyle/>
          <a:p>
            <a:r>
              <a:rPr lang="pl-PL" sz="1400" smtClean="0"/>
              <a:t>Garby u wielbłąda służą do magazynowania tłuszczów, który dostarcza mu energii na długą wędrówkę po pustyni.</a:t>
            </a:r>
            <a:br>
              <a:rPr lang="pl-PL" sz="1400" smtClean="0"/>
            </a:br>
            <a:r>
              <a:rPr lang="pl-PL" sz="1400" smtClean="0"/>
              <a:t>Kiedyś wielbłądy były wykorzystywane do transportu. Jako, że mogły przenieść ciężar do około 500 kilogramów, </a:t>
            </a:r>
          </a:p>
          <a:p>
            <a:r>
              <a:rPr lang="pl-PL" sz="1400" smtClean="0"/>
              <a:t>podróżowali nimi ludzie i był nimi przewożony ich dobytek. </a:t>
            </a:r>
            <a:br>
              <a:rPr lang="pl-PL" sz="1400" smtClean="0"/>
            </a:br>
            <a:r>
              <a:rPr lang="pl-PL" sz="1400" smtClean="0"/>
              <a:t>W stanie dzikim wielbłądy dziś żyją w Azji Środkowej i w Afryce. </a:t>
            </a:r>
            <a:endParaRPr lang="pl-PL" sz="1400"/>
          </a:p>
        </p:txBody>
      </p:sp>
    </p:spTree>
    <p:extLst>
      <p:ext uri="{BB962C8B-B14F-4D97-AF65-F5344CB8AC3E}">
        <p14:creationId xmlns:p14="http://schemas.microsoft.com/office/powerpoint/2010/main" val="1703569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323528" y="548680"/>
            <a:ext cx="5412000" cy="2677656"/>
          </a:xfrm>
          <a:prstGeom prst="rect">
            <a:avLst/>
          </a:prstGeom>
          <a:noFill/>
        </p:spPr>
        <p:txBody>
          <a:bodyPr wrap="square" rtlCol="0">
            <a:spAutoFit/>
          </a:bodyPr>
          <a:lstStyle/>
          <a:p>
            <a:r>
              <a:rPr lang="pl-PL" sz="1400" smtClean="0"/>
              <a:t>Skąd </a:t>
            </a:r>
            <a:r>
              <a:rPr lang="pl-PL" sz="1400"/>
              <a:t>się wzięła nazwa szop pracz? Na wolności szop </a:t>
            </a:r>
            <a:r>
              <a:rPr lang="pl-PL" sz="1400"/>
              <a:t>często </a:t>
            </a:r>
            <a:endParaRPr lang="pl-PL" sz="1400" smtClean="0"/>
          </a:p>
          <a:p>
            <a:r>
              <a:rPr lang="pl-PL" sz="1400" smtClean="0"/>
              <a:t>poszukuje </a:t>
            </a:r>
            <a:r>
              <a:rPr lang="pl-PL" sz="1400"/>
              <a:t>jedzenia pod wodą, a w niewoli, z </a:t>
            </a:r>
            <a:r>
              <a:rPr lang="pl-PL" sz="1400"/>
              <a:t>dostępem </a:t>
            </a:r>
            <a:endParaRPr lang="pl-PL" sz="1400" smtClean="0"/>
          </a:p>
          <a:p>
            <a:r>
              <a:rPr lang="pl-PL" sz="1400" smtClean="0"/>
              <a:t>do </a:t>
            </a:r>
            <a:r>
              <a:rPr lang="pl-PL" sz="1400"/>
              <a:t>sztucznych zbiorników, po prostu nie ma takiej możliwości</a:t>
            </a:r>
            <a:r>
              <a:rPr lang="pl-PL" sz="1400"/>
              <a:t>. </a:t>
            </a:r>
            <a:endParaRPr lang="pl-PL" sz="1400" smtClean="0"/>
          </a:p>
          <a:p>
            <a:r>
              <a:rPr lang="pl-PL" sz="1400" smtClean="0"/>
              <a:t>Płukanie </a:t>
            </a:r>
            <a:r>
              <a:rPr lang="pl-PL" sz="1400"/>
              <a:t>“naziemnego” pokarmu jest dla </a:t>
            </a:r>
            <a:r>
              <a:rPr lang="pl-PL" sz="1400"/>
              <a:t>niego </a:t>
            </a:r>
            <a:r>
              <a:rPr lang="pl-PL" sz="1400" smtClean="0"/>
              <a:t>namiastką </a:t>
            </a:r>
          </a:p>
          <a:p>
            <a:r>
              <a:rPr lang="pl-PL" sz="1400" smtClean="0"/>
              <a:t>szukania </a:t>
            </a:r>
            <a:r>
              <a:rPr lang="pl-PL" sz="1400"/>
              <a:t>go pod wodą.</a:t>
            </a:r>
          </a:p>
          <a:p>
            <a:r>
              <a:rPr lang="pl-PL" sz="1400" smtClean="0"/>
              <a:t>Szop pracz ma sierść długą, sztywną i gęstą. Nie przepuszcza </a:t>
            </a:r>
          </a:p>
          <a:p>
            <a:r>
              <a:rPr lang="pl-PL" sz="1400" smtClean="0"/>
              <a:t>ona wilgoci, dzięki czemu zwierzątko jest odporne na wszelkie </a:t>
            </a:r>
          </a:p>
          <a:p>
            <a:r>
              <a:rPr lang="pl-PL" sz="1400" smtClean="0"/>
              <a:t>zmiany klimatyczne na przykład mróz. Cechują go bardzo sprawne, </a:t>
            </a:r>
          </a:p>
          <a:p>
            <a:r>
              <a:rPr lang="pl-PL" sz="1400" smtClean="0"/>
              <a:t>wrażliwe na dotyk,łapy. </a:t>
            </a:r>
            <a:br>
              <a:rPr lang="pl-PL" sz="1400" smtClean="0"/>
            </a:br>
            <a:r>
              <a:rPr lang="pl-PL" sz="1400" smtClean="0"/>
              <a:t>Jego ojczyzną jest Ameryka Północna. Lecz dawno temu zostały </a:t>
            </a:r>
          </a:p>
          <a:p>
            <a:r>
              <a:rPr lang="pl-PL" sz="1400" smtClean="0"/>
              <a:t>one  sprowadzone do Europy i rozprzestrzeniły się w niektórych </a:t>
            </a:r>
          </a:p>
          <a:p>
            <a:r>
              <a:rPr lang="pl-PL" sz="1400" smtClean="0"/>
              <a:t>krajach. </a:t>
            </a:r>
            <a:endParaRPr lang="pl-PL" sz="1400"/>
          </a:p>
        </p:txBody>
      </p:sp>
      <p:pic>
        <p:nvPicPr>
          <p:cNvPr id="1027" name="Picture 3" descr="C:\Users\mduni\OneDrive\Pulpi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880" y="332564"/>
            <a:ext cx="3312368" cy="289377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05064"/>
            <a:ext cx="3172435"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4067944" y="4149080"/>
            <a:ext cx="4788555" cy="1384995"/>
          </a:xfrm>
          <a:prstGeom prst="rect">
            <a:avLst/>
          </a:prstGeom>
          <a:noFill/>
        </p:spPr>
        <p:txBody>
          <a:bodyPr wrap="none" rtlCol="0">
            <a:spAutoFit/>
          </a:bodyPr>
          <a:lstStyle/>
          <a:p>
            <a:r>
              <a:rPr lang="pl-PL" sz="1400" smtClean="0"/>
              <a:t>Foki, na lądzie wydające się takie leniwe i niezgrabne, w </a:t>
            </a:r>
          </a:p>
          <a:p>
            <a:r>
              <a:rPr lang="pl-PL" sz="1400" smtClean="0"/>
              <a:t>wodzie są zwinne i doskonale pływają i nurkują na znacznych </a:t>
            </a:r>
          </a:p>
          <a:p>
            <a:r>
              <a:rPr lang="pl-PL" sz="1400" smtClean="0"/>
              <a:t>głębokościach. Charakteryzuje je bardzo dobry wzrok, zarówno </a:t>
            </a:r>
          </a:p>
          <a:p>
            <a:r>
              <a:rPr lang="pl-PL" sz="1400" smtClean="0"/>
              <a:t>na lądzie, jak i pod wodą. </a:t>
            </a:r>
          </a:p>
          <a:p>
            <a:r>
              <a:rPr lang="pl-PL" sz="1400" smtClean="0"/>
              <a:t>Na wolności można je spotkać we wszystkich morzach świata,</a:t>
            </a:r>
            <a:br>
              <a:rPr lang="pl-PL" sz="1400" smtClean="0"/>
            </a:br>
            <a:r>
              <a:rPr lang="pl-PL" sz="1400" smtClean="0"/>
              <a:t>także w nadszym Bałtyku. </a:t>
            </a:r>
            <a:endParaRPr lang="pl-PL" sz="1400"/>
          </a:p>
        </p:txBody>
      </p:sp>
    </p:spTree>
    <p:extLst>
      <p:ext uri="{BB962C8B-B14F-4D97-AF65-F5344CB8AC3E}">
        <p14:creationId xmlns:p14="http://schemas.microsoft.com/office/powerpoint/2010/main" val="3726229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188640"/>
            <a:ext cx="10117632" cy="1600438"/>
          </a:xfrm>
          <a:prstGeom prst="rect">
            <a:avLst/>
          </a:prstGeom>
        </p:spPr>
        <p:txBody>
          <a:bodyPr wrap="square">
            <a:spAutoFit/>
          </a:bodyPr>
          <a:lstStyle/>
          <a:p>
            <a:r>
              <a:rPr lang="pl-PL" sz="1400"/>
              <a:t>Niedźwiedzie mogą chodzić na krótkich dystansach na tylnych nogach, co doprowadziło niektórych </a:t>
            </a:r>
            <a:r>
              <a:rPr lang="pl-PL" sz="1400"/>
              <a:t>rdzennych </a:t>
            </a:r>
            <a:endParaRPr lang="pl-PL" sz="1400" smtClean="0"/>
          </a:p>
          <a:p>
            <a:r>
              <a:rPr lang="pl-PL" sz="1400" smtClean="0"/>
              <a:t>Amerykanów </a:t>
            </a:r>
            <a:r>
              <a:rPr lang="pl-PL" sz="1400"/>
              <a:t>do określenia ich jako „bestie, które chodzą jak człowiek”. Niedźwiedzie zazwyczaj stoją na </a:t>
            </a:r>
            <a:r>
              <a:rPr lang="pl-PL" sz="1400"/>
              <a:t>tylnych </a:t>
            </a:r>
            <a:endParaRPr lang="pl-PL" sz="1400" smtClean="0"/>
          </a:p>
          <a:p>
            <a:r>
              <a:rPr lang="pl-PL" sz="1400" smtClean="0"/>
              <a:t>łapach</a:t>
            </a:r>
            <a:r>
              <a:rPr lang="pl-PL" sz="1400"/>
              <a:t>, aby uzyskać lepszy widok lub zapach tego, co znajduje się przed </a:t>
            </a:r>
            <a:r>
              <a:rPr lang="pl-PL" sz="1400"/>
              <a:t>nimi</a:t>
            </a:r>
            <a:r>
              <a:rPr lang="pl-PL" sz="1400"/>
              <a:t>. Niedźwiedzie bardzo dbają o </a:t>
            </a:r>
            <a:r>
              <a:rPr lang="pl-PL" sz="1400"/>
              <a:t>członków </a:t>
            </a:r>
            <a:endParaRPr lang="pl-PL" sz="1400" smtClean="0"/>
          </a:p>
          <a:p>
            <a:r>
              <a:rPr lang="pl-PL" sz="1400" smtClean="0"/>
              <a:t>rodziny</a:t>
            </a:r>
            <a:r>
              <a:rPr lang="pl-PL" sz="1400"/>
              <a:t>. Będą ryzykowały życie, a nawet walczyły na śmierć i życie, aby uchronić młode lub rodzeństwo </a:t>
            </a:r>
            <a:r>
              <a:rPr lang="pl-PL" sz="1400"/>
              <a:t>przed </a:t>
            </a:r>
            <a:endParaRPr lang="pl-PL" sz="1400" smtClean="0"/>
          </a:p>
          <a:p>
            <a:r>
              <a:rPr lang="pl-PL" sz="1400"/>
              <a:t>niebezpieczeństwem. Mimo że niedźwiedzie są duże i ciężkie, potrafią biegać bardzo szybko, a także są </a:t>
            </a:r>
            <a:r>
              <a:rPr lang="pl-PL" sz="1400"/>
              <a:t>dobre </a:t>
            </a:r>
            <a:r>
              <a:rPr lang="pl-PL" sz="1400" smtClean="0"/>
              <a:t>we</a:t>
            </a:r>
          </a:p>
          <a:p>
            <a:r>
              <a:rPr lang="pl-PL" sz="1400" smtClean="0"/>
              <a:t>wspinaczce </a:t>
            </a:r>
            <a:r>
              <a:rPr lang="pl-PL" sz="1400"/>
              <a:t>i </a:t>
            </a:r>
            <a:r>
              <a:rPr lang="pl-PL" sz="1400"/>
              <a:t>pływaniu</a:t>
            </a:r>
            <a:r>
              <a:rPr lang="pl-PL" sz="1400" smtClean="0"/>
              <a:t>. W stanie dzikim żyją w Azji, Ameryce Północnej i Europie (także w Polsce w dalekich górach). </a:t>
            </a:r>
            <a:br>
              <a:rPr lang="pl-PL" sz="1400" smtClean="0"/>
            </a:br>
            <a:r>
              <a:rPr lang="pl-PL" sz="1400" smtClean="0"/>
              <a:t>Można je spotkać w dużych, gęstych lasach.  </a:t>
            </a:r>
            <a:endParaRPr lang="pl-PL" sz="140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73199"/>
            <a:ext cx="4204159"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973199"/>
            <a:ext cx="3126152" cy="2341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323528" y="4797152"/>
            <a:ext cx="8410444" cy="738664"/>
          </a:xfrm>
          <a:prstGeom prst="rect">
            <a:avLst/>
          </a:prstGeom>
          <a:noFill/>
        </p:spPr>
        <p:txBody>
          <a:bodyPr wrap="none" rtlCol="0">
            <a:spAutoFit/>
          </a:bodyPr>
          <a:lstStyle/>
          <a:p>
            <a:r>
              <a:rPr lang="pl-PL" sz="1400" smtClean="0"/>
              <a:t>Odmianą niedźwiedzia jest żyjącyna terenie bieguna północnego niedźwiedź polarny. Jego futro w rzeczywistości </a:t>
            </a:r>
            <a:br>
              <a:rPr lang="pl-PL" sz="1400" smtClean="0"/>
            </a:br>
            <a:r>
              <a:rPr lang="pl-PL" sz="1400" smtClean="0"/>
              <a:t>nie jest białe, lecz przezroczyste, a przy tym bardzo czyste i dobrze odbija promienie słoneczne. </a:t>
            </a:r>
            <a:br>
              <a:rPr lang="pl-PL" sz="1400" smtClean="0"/>
            </a:br>
            <a:r>
              <a:rPr lang="pl-PL" sz="1400" smtClean="0"/>
              <a:t>Niedźwiedź palarny ma zaskakująco dobry węch, potrafi wyczuć jedzenie z odległości 30 kilometrów. </a:t>
            </a:r>
            <a:endParaRPr lang="pl-PL" sz="1400"/>
          </a:p>
        </p:txBody>
      </p:sp>
    </p:spTree>
    <p:extLst>
      <p:ext uri="{BB962C8B-B14F-4D97-AF65-F5344CB8AC3E}">
        <p14:creationId xmlns:p14="http://schemas.microsoft.com/office/powerpoint/2010/main" val="4230362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9291" y="5709331"/>
            <a:ext cx="6966520" cy="307777"/>
          </a:xfrm>
          <a:prstGeom prst="rect">
            <a:avLst/>
          </a:prstGeom>
        </p:spPr>
        <p:txBody>
          <a:bodyPr wrap="square">
            <a:spAutoFit/>
          </a:bodyPr>
          <a:lstStyle/>
          <a:p>
            <a:r>
              <a:rPr lang="pl-PL" sz="1400"/>
              <a:t>Słoń afrykański jest większy od </a:t>
            </a:r>
            <a:r>
              <a:rPr lang="pl-PL" sz="1400"/>
              <a:t>słonia </a:t>
            </a:r>
            <a:r>
              <a:rPr lang="pl-PL" sz="1400" smtClean="0"/>
              <a:t>indyjskiego i ma znacznie większe uszy.</a:t>
            </a:r>
            <a:endParaRPr lang="pl-PL" sz="1400"/>
          </a:p>
        </p:txBody>
      </p:sp>
      <p:sp>
        <p:nvSpPr>
          <p:cNvPr id="3" name="Prostokąt 2"/>
          <p:cNvSpPr/>
          <p:nvPr/>
        </p:nvSpPr>
        <p:spPr>
          <a:xfrm>
            <a:off x="395536" y="188641"/>
            <a:ext cx="7992888" cy="1169551"/>
          </a:xfrm>
          <a:prstGeom prst="rect">
            <a:avLst/>
          </a:prstGeom>
        </p:spPr>
        <p:txBody>
          <a:bodyPr wrap="square">
            <a:spAutoFit/>
          </a:bodyPr>
          <a:lstStyle/>
          <a:p>
            <a:r>
              <a:rPr lang="pl-PL" sz="1400"/>
              <a:t> </a:t>
            </a:r>
            <a:r>
              <a:rPr lang="pl-PL" sz="1400" smtClean="0"/>
              <a:t>Słonie są największymi ssakami lądowymi na ziemi. Jego trąba służy do oddychania,obsypywania się piaskiem, polewania, poszturchiwania i głaskania, pobierania pokarmu i wody do picia. Jednorazowo mieści się w niej około 4 litrów wody, a wypija jej słoń 200 litrów dziennie. Jest bardzo silna i chwytna. Potrafi podnieść zarówno pojedynczą monetę jak i 300 – kilogramowy konar. </a:t>
            </a:r>
            <a:br>
              <a:rPr lang="pl-PL" sz="1400" smtClean="0"/>
            </a:br>
            <a:endParaRPr lang="pl-PL" sz="1400"/>
          </a:p>
        </p:txBody>
      </p:sp>
      <p:sp>
        <p:nvSpPr>
          <p:cNvPr id="5" name="Prostokąt 4"/>
          <p:cNvSpPr/>
          <p:nvPr/>
        </p:nvSpPr>
        <p:spPr>
          <a:xfrm>
            <a:off x="395536" y="1124744"/>
            <a:ext cx="8568952" cy="1169551"/>
          </a:xfrm>
          <a:prstGeom prst="rect">
            <a:avLst/>
          </a:prstGeom>
        </p:spPr>
        <p:txBody>
          <a:bodyPr wrap="square">
            <a:spAutoFit/>
          </a:bodyPr>
          <a:lstStyle/>
          <a:p>
            <a:r>
              <a:rPr lang="pl-PL" sz="1400"/>
              <a:t>Przy pomocy węchu słonie potrafią określić miejsce pobytu nawet 30 nieobecnych członków stada. Wydają przy tym niskie, niesłyszalne dla człowieka dźwięki, którymi ostrzegają się przed niebezpieczeństwem lub zwołują do wodopoju. Słyszą się z odległości nawet 20 km. Dzięki temu potrafią podróżować dużymi stadami nie tracąc ze sobą </a:t>
            </a:r>
            <a:r>
              <a:rPr lang="pl-PL" sz="1400"/>
              <a:t>kontaktu</a:t>
            </a:r>
            <a:r>
              <a:rPr lang="pl-PL" sz="1400"/>
              <a:t>. Słonie nie potrafią skakać z powodu swojej ogromnej masy ciała. Niemniej jednak są zaskakująco zwinne i potrafią świetnie pływać.</a:t>
            </a:r>
          </a:p>
        </p:txBody>
      </p:sp>
      <p:pic>
        <p:nvPicPr>
          <p:cNvPr id="308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78" y="2572801"/>
            <a:ext cx="3365653" cy="2239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descr="C:\Users\mduni\OneDrive\Pulpit\sł.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043" y="2433548"/>
            <a:ext cx="2656560" cy="2518196"/>
          </a:xfrm>
          <a:prstGeom prst="rect">
            <a:avLst/>
          </a:prstGeom>
          <a:noFill/>
          <a:extLst>
            <a:ext uri="{909E8E84-426E-40DD-AFC4-6F175D3DCCD1}">
              <a14:hiddenFill xmlns:a14="http://schemas.microsoft.com/office/drawing/2010/main">
                <a:solidFill>
                  <a:srgbClr val="FFFFFF"/>
                </a:solidFill>
              </a14:hiddenFill>
            </a:ext>
          </a:extLst>
        </p:spPr>
      </p:pic>
      <p:sp>
        <p:nvSpPr>
          <p:cNvPr id="6" name="pole tekstowe 5"/>
          <p:cNvSpPr txBox="1"/>
          <p:nvPr/>
        </p:nvSpPr>
        <p:spPr>
          <a:xfrm>
            <a:off x="926688" y="5105632"/>
            <a:ext cx="3072508" cy="307777"/>
          </a:xfrm>
          <a:prstGeom prst="rect">
            <a:avLst/>
          </a:prstGeom>
          <a:noFill/>
        </p:spPr>
        <p:txBody>
          <a:bodyPr wrap="none" rtlCol="0">
            <a:spAutoFit/>
          </a:bodyPr>
          <a:lstStyle/>
          <a:p>
            <a:r>
              <a:rPr lang="pl-PL" sz="1400" smtClean="0"/>
              <a:t>W Azji żyją słonie azjatyckie (Indyjskie). </a:t>
            </a:r>
            <a:endParaRPr lang="pl-PL" sz="1400"/>
          </a:p>
        </p:txBody>
      </p:sp>
      <p:sp>
        <p:nvSpPr>
          <p:cNvPr id="7" name="pole tekstowe 6"/>
          <p:cNvSpPr txBox="1"/>
          <p:nvPr/>
        </p:nvSpPr>
        <p:spPr>
          <a:xfrm>
            <a:off x="5436096" y="4951040"/>
            <a:ext cx="4392488" cy="307777"/>
          </a:xfrm>
          <a:prstGeom prst="rect">
            <a:avLst/>
          </a:prstGeom>
          <a:noFill/>
        </p:spPr>
        <p:txBody>
          <a:bodyPr wrap="square" rtlCol="0">
            <a:spAutoFit/>
          </a:bodyPr>
          <a:lstStyle/>
          <a:p>
            <a:r>
              <a:rPr lang="pl-PL" sz="1400" smtClean="0"/>
              <a:t>W Afryce żyją słonie afrykańskie. </a:t>
            </a:r>
            <a:endParaRPr lang="pl-PL" sz="1400"/>
          </a:p>
        </p:txBody>
      </p:sp>
    </p:spTree>
    <p:extLst>
      <p:ext uri="{BB962C8B-B14F-4D97-AF65-F5344CB8AC3E}">
        <p14:creationId xmlns:p14="http://schemas.microsoft.com/office/powerpoint/2010/main" val="2619988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323528" y="4241269"/>
            <a:ext cx="10153128" cy="954107"/>
          </a:xfrm>
          <a:prstGeom prst="rect">
            <a:avLst/>
          </a:prstGeom>
          <a:noFill/>
        </p:spPr>
        <p:txBody>
          <a:bodyPr wrap="square" rtlCol="0">
            <a:spAutoFit/>
          </a:bodyPr>
          <a:lstStyle/>
          <a:p>
            <a:r>
              <a:rPr lang="pl-PL" sz="1400" smtClean="0"/>
              <a:t>To tylko niektóre ciekawostki o różnych zwierzętach, mieszkających w ZOO i ich odpowiednikach żyjących </a:t>
            </a:r>
          </a:p>
          <a:p>
            <a:r>
              <a:rPr lang="pl-PL" sz="1400" smtClean="0"/>
              <a:t>na wolności. Jeżeli chciałbyś/łabyś dowiedzieć się o nich więcej, sięgnij do internetu.</a:t>
            </a:r>
          </a:p>
          <a:p>
            <a:r>
              <a:rPr lang="pl-PL" sz="1400" smtClean="0"/>
              <a:t>Na zakończenie mam jeszcze dla Ciebie żarcik o wielbłądach i kolorowanki.</a:t>
            </a:r>
          </a:p>
          <a:p>
            <a:r>
              <a:rPr lang="pl-PL" sz="1400" smtClean="0"/>
              <a:t>Miłej zabawy! </a:t>
            </a:r>
            <a:endParaRPr lang="pl-PL" sz="1400"/>
          </a:p>
        </p:txBody>
      </p:sp>
      <p:sp>
        <p:nvSpPr>
          <p:cNvPr id="4" name="pole tekstowe 3"/>
          <p:cNvSpPr txBox="1"/>
          <p:nvPr/>
        </p:nvSpPr>
        <p:spPr>
          <a:xfrm>
            <a:off x="395536" y="6381328"/>
            <a:ext cx="1693092" cy="253916"/>
          </a:xfrm>
          <a:prstGeom prst="rect">
            <a:avLst/>
          </a:prstGeom>
          <a:noFill/>
        </p:spPr>
        <p:txBody>
          <a:bodyPr wrap="none" rtlCol="0">
            <a:spAutoFit/>
          </a:bodyPr>
          <a:lstStyle/>
          <a:p>
            <a:r>
              <a:rPr lang="pl-PL" sz="1050" smtClean="0"/>
              <a:t>m.duninsp90.edu.gdansk.pl</a:t>
            </a:r>
            <a:endParaRPr lang="pl-PL" sz="105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167" y="1418138"/>
            <a:ext cx="320992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179512" y="188640"/>
            <a:ext cx="8856984" cy="307777"/>
          </a:xfrm>
          <a:prstGeom prst="rect">
            <a:avLst/>
          </a:prstGeom>
        </p:spPr>
        <p:txBody>
          <a:bodyPr wrap="square">
            <a:spAutoFit/>
          </a:bodyPr>
          <a:lstStyle/>
          <a:p>
            <a:r>
              <a:rPr lang="pl-PL" sz="1400"/>
              <a:t>Wilki mają długie łapy i większość czasu spędzają kłusując z prędkością 12-16 kilometrów na godzinę.</a:t>
            </a:r>
          </a:p>
        </p:txBody>
      </p:sp>
      <p:sp>
        <p:nvSpPr>
          <p:cNvPr id="7" name="Prostokąt 6"/>
          <p:cNvSpPr/>
          <p:nvPr/>
        </p:nvSpPr>
        <p:spPr>
          <a:xfrm>
            <a:off x="179512" y="470541"/>
            <a:ext cx="8424935" cy="307777"/>
          </a:xfrm>
          <a:prstGeom prst="rect">
            <a:avLst/>
          </a:prstGeom>
        </p:spPr>
        <p:txBody>
          <a:bodyPr wrap="square">
            <a:spAutoFit/>
          </a:bodyPr>
          <a:lstStyle/>
          <a:p>
            <a:r>
              <a:rPr lang="pl-PL" sz="1400"/>
              <a:t>Ich długi pysk kończy się wrażliwym nosem, który jest sto razy lepszy od ludzkiego.</a:t>
            </a:r>
          </a:p>
        </p:txBody>
      </p:sp>
      <p:sp>
        <p:nvSpPr>
          <p:cNvPr id="8" name="Prostokąt 7"/>
          <p:cNvSpPr/>
          <p:nvPr/>
        </p:nvSpPr>
        <p:spPr>
          <a:xfrm>
            <a:off x="179512" y="669851"/>
            <a:ext cx="8928992" cy="523220"/>
          </a:xfrm>
          <a:prstGeom prst="rect">
            <a:avLst/>
          </a:prstGeom>
        </p:spPr>
        <p:txBody>
          <a:bodyPr wrap="square">
            <a:spAutoFit/>
          </a:bodyPr>
          <a:lstStyle/>
          <a:p>
            <a:r>
              <a:rPr lang="pl-PL" sz="1400" smtClean="0"/>
              <a:t>Wilki </a:t>
            </a:r>
            <a:r>
              <a:rPr lang="pl-PL" sz="1400"/>
              <a:t>występują w Ameryce Północnej, Europie, Azji i Afryce Północnej. Zazwyczaj żyją na pustkowiach, choć wilki rude wolą mieszkać na bagnach, przybrzeżnych preriach i </a:t>
            </a:r>
            <a:r>
              <a:rPr lang="pl-PL" sz="1400"/>
              <a:t>w </a:t>
            </a:r>
            <a:r>
              <a:rPr lang="pl-PL" sz="1400" smtClean="0"/>
              <a:t>lasach.</a:t>
            </a:r>
            <a:endParaRPr lang="pl-PL" sz="1400"/>
          </a:p>
        </p:txBody>
      </p:sp>
    </p:spTree>
    <p:extLst>
      <p:ext uri="{BB962C8B-B14F-4D97-AF65-F5344CB8AC3E}">
        <p14:creationId xmlns:p14="http://schemas.microsoft.com/office/powerpoint/2010/main" val="1205722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83568" y="764704"/>
            <a:ext cx="7867988" cy="2554545"/>
          </a:xfrm>
          <a:prstGeom prst="rect">
            <a:avLst/>
          </a:prstGeom>
          <a:noFill/>
        </p:spPr>
        <p:txBody>
          <a:bodyPr wrap="none" rtlCol="0">
            <a:spAutoFit/>
          </a:bodyPr>
          <a:lstStyle/>
          <a:p>
            <a:r>
              <a:rPr lang="pl-PL" smtClean="0"/>
              <a:t>A teraz krótki żarcik:</a:t>
            </a:r>
          </a:p>
          <a:p>
            <a:endParaRPr lang="pl-PL" sz="1600"/>
          </a:p>
          <a:p>
            <a:r>
              <a:rPr lang="pl-PL" sz="1400" smtClean="0"/>
              <a:t>Synek wielbłąda pyta swojego tatę:</a:t>
            </a:r>
            <a:br>
              <a:rPr lang="pl-PL" sz="1400" smtClean="0"/>
            </a:br>
            <a:r>
              <a:rPr lang="pl-PL" sz="1400" smtClean="0"/>
              <a:t>- Tato, po co nam są potrzebne garby? </a:t>
            </a:r>
            <a:br>
              <a:rPr lang="pl-PL" sz="1400" smtClean="0"/>
            </a:br>
            <a:r>
              <a:rPr lang="pl-PL" sz="1400" smtClean="0"/>
              <a:t>- Widzisz synku, kiedy przemierzamy pustynię, przechowujemy w nich wodę, która jest nam potrzebna na </a:t>
            </a:r>
          </a:p>
          <a:p>
            <a:r>
              <a:rPr lang="pl-PL" sz="1400" smtClean="0"/>
              <a:t>długą wędrówkę. </a:t>
            </a:r>
            <a:br>
              <a:rPr lang="pl-PL" sz="1400" smtClean="0"/>
            </a:br>
            <a:r>
              <a:rPr lang="pl-PL" sz="1400" smtClean="0"/>
              <a:t>- A po nam takie szerokie kopyta?</a:t>
            </a:r>
            <a:br>
              <a:rPr lang="pl-PL" sz="1400" smtClean="0"/>
            </a:br>
            <a:r>
              <a:rPr lang="pl-PL" sz="1400" smtClean="0"/>
              <a:t>- Żeby nam łatwiej było iść po piasku. </a:t>
            </a:r>
            <a:br>
              <a:rPr lang="pl-PL" sz="1400" smtClean="0"/>
            </a:br>
            <a:r>
              <a:rPr lang="pl-PL" sz="1400" smtClean="0"/>
              <a:t>A mpo co nam taka gęsta sierść? </a:t>
            </a:r>
            <a:br>
              <a:rPr lang="pl-PL" sz="1400" smtClean="0"/>
            </a:br>
            <a:r>
              <a:rPr lang="pl-PL" sz="1400" smtClean="0"/>
              <a:t>- W dzień chroni nas ona przed palącym słońcem, a nocą chroni przed chłodem pustyni. </a:t>
            </a:r>
            <a:br>
              <a:rPr lang="pl-PL" sz="1400" smtClean="0"/>
            </a:br>
            <a:r>
              <a:rPr lang="pl-PL" sz="1400" smtClean="0"/>
              <a:t>- Tato, a po co nam to wszystko, skoro my mieszkamy w ZOO?</a:t>
            </a:r>
            <a:endParaRPr lang="pl-PL" sz="140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7" y="4505762"/>
            <a:ext cx="1833353" cy="1618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flipV="1">
            <a:off x="1475655" y="3645024"/>
            <a:ext cx="2808312" cy="2479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0982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764704"/>
            <a:ext cx="7120791"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0580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188" y="663575"/>
            <a:ext cx="3603625" cy="552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14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980728"/>
            <a:ext cx="6387397"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9981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00808"/>
            <a:ext cx="5951481"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9563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76672"/>
            <a:ext cx="6739067" cy="5028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6899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268760"/>
            <a:ext cx="5421619" cy="3607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2198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836712"/>
            <a:ext cx="6163939" cy="4936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7099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556792"/>
            <a:ext cx="6552728" cy="3009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5713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620688"/>
            <a:ext cx="5832648" cy="5501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732660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881</TotalTime>
  <Words>989</Words>
  <Application>Microsoft Office PowerPoint</Application>
  <PresentationFormat>Pokaz na ekranie (4:3)</PresentationFormat>
  <Paragraphs>126</Paragraphs>
  <Slides>34</Slides>
  <Notes>1</Notes>
  <HiddenSlides>0</HiddenSlides>
  <MMClips>0</MMClips>
  <ScaleCrop>false</ScaleCrop>
  <HeadingPairs>
    <vt:vector size="4" baseType="variant">
      <vt:variant>
        <vt:lpstr>Motyw</vt:lpstr>
      </vt:variant>
      <vt:variant>
        <vt:i4>1</vt:i4>
      </vt:variant>
      <vt:variant>
        <vt:lpstr>Tytuły slajdów</vt:lpstr>
      </vt:variant>
      <vt:variant>
        <vt:i4>34</vt:i4>
      </vt:variant>
    </vt:vector>
  </HeadingPairs>
  <TitlesOfParts>
    <vt:vector size="35" baseType="lpstr">
      <vt:lpstr>Motyw pakietu Office</vt:lpstr>
      <vt:lpstr>Wesołe ZOO 2</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Wesołe ZOO 2</dc:title>
  <dc:creator>mduni</dc:creator>
  <cp:lastModifiedBy>m.dunin@outlook.com</cp:lastModifiedBy>
  <cp:revision>64</cp:revision>
  <cp:lastPrinted>2020-06-03T14:36:52Z</cp:lastPrinted>
  <dcterms:created xsi:type="dcterms:W3CDTF">2020-06-02T08:55:21Z</dcterms:created>
  <dcterms:modified xsi:type="dcterms:W3CDTF">2020-06-03T21:11:59Z</dcterms:modified>
</cp:coreProperties>
</file>