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33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561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10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7250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60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6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709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1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973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107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5552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5462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5819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547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1588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3126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523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BE17DF-F358-4EB8-9847-4F49EE3DB90A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F3BE67-7C7D-4EFF-B7C1-84CF8D7820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501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  <p:sldLayoutId id="2147484103" r:id="rId13"/>
    <p:sldLayoutId id="2147484104" r:id="rId14"/>
    <p:sldLayoutId id="2147484105" r:id="rId15"/>
    <p:sldLayoutId id="2147484106" r:id="rId16"/>
    <p:sldLayoutId id="21474841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473958"/>
            <a:ext cx="10515600" cy="3452884"/>
          </a:xfrm>
        </p:spPr>
        <p:txBody>
          <a:bodyPr>
            <a:normAutofit/>
          </a:bodyPr>
          <a:lstStyle/>
          <a:p>
            <a:pPr algn="ctr"/>
            <a:r>
              <a:rPr lang="pl-PL" sz="7200" dirty="0" smtClean="0">
                <a:solidFill>
                  <a:prstClr val="black"/>
                </a:solidFill>
                <a:latin typeface="Calibri" panose="020F0502020204030204"/>
              </a:rPr>
              <a:t>POLE KOŁA</a:t>
            </a:r>
            <a:endParaRPr lang="pl-PL" sz="7200" dirty="0"/>
          </a:p>
        </p:txBody>
      </p:sp>
    </p:spTree>
    <p:extLst>
      <p:ext uri="{BB962C8B-B14F-4D97-AF65-F5344CB8AC3E}">
        <p14:creationId xmlns:p14="http://schemas.microsoft.com/office/powerpoint/2010/main" val="55726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koła jest równe polu prostokąta o bokach </a:t>
            </a:r>
            <a:r>
              <a:rPr lang="el-G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pl-PL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 i r</a:t>
            </a:r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6381" y="2667000"/>
            <a:ext cx="7354576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2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Pole koła  obliczamy ze wzoru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6118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sz="6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P = </a:t>
                </a:r>
                <a:r>
                  <a:rPr lang="el-GR" sz="6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6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6000" baseline="30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pl-PL" sz="6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dzie: 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– pole koła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– promień koła ( odcinek łączący środek okręgu  z dowolnym punktem na okręgu)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 przekształceniu wzoru na pole koła otrzymamy wzór na promień :</a:t>
                </a:r>
              </a:p>
              <a:p>
                <a:pPr marL="0" indent="0">
                  <a:buNone/>
                </a:pPr>
                <a:r>
                  <a:rPr lang="pl-PL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                r = </a:t>
                </a:r>
                <a14:m>
                  <m:oMath xmlns:m="http://schemas.openxmlformats.org/officeDocument/2006/math">
                    <m:r>
                      <a:rPr lang="pl-PL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  <m:f>
                      <m:fPr>
                        <m:ctrlPr>
                          <a:rPr lang="pl-PL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endParaRPr lang="pl-PL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611856"/>
              </a:xfrm>
              <a:blipFill rotWithShape="0">
                <a:blip r:embed="rId2"/>
                <a:stretch>
                  <a:fillRect l="-699" t="-4553" b="-185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433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Przykładowe zadania z rozwiązaniami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84310" y="1965279"/>
            <a:ext cx="4698125" cy="44355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Oblicz pole koła o promieniu długości 5cm</a:t>
            </a:r>
          </a:p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Dane:                           Szukane:</a:t>
            </a:r>
          </a:p>
          <a:p>
            <a:pPr marL="0" indent="0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5cm                       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P = ?</a:t>
            </a:r>
          </a:p>
          <a:p>
            <a:pPr marL="0" indent="0">
              <a:buNone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3,14</a:t>
            </a:r>
          </a:p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Rozwiązanie:</a:t>
            </a:r>
          </a:p>
          <a:p>
            <a:pPr marL="0" lvl="0" indent="0">
              <a:buClr>
                <a:srgbClr val="30ACEC">
                  <a:lumMod val="75000"/>
                </a:srgbClr>
              </a:buClr>
              <a:buNone/>
            </a:pPr>
            <a:r>
              <a:rPr lang="pl-PL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</a:t>
            </a:r>
            <a:r>
              <a:rPr lang="el-GR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pl-PL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sz="2200" baseline="30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pl-PL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3,14·(5cm)</a:t>
            </a:r>
            <a:r>
              <a:rPr lang="pl-PL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3,14 · 25cm</a:t>
            </a:r>
            <a:r>
              <a:rPr lang="pl-PL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78,5cm</a:t>
            </a:r>
            <a:r>
              <a:rPr lang="pl-PL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pl-PL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Odp. Pole koła  wynosi około 78,5 cm</a:t>
            </a:r>
            <a:r>
              <a:rPr lang="pl-PL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591869" y="2442949"/>
                <a:ext cx="5467418" cy="395785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Oblicz pole koła, którego średnica ma długość 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8 </a:t>
                </a:r>
                <a:r>
                  <a:rPr lang="pl-PL" sz="2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dm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Dane:                                      Szukane:</a:t>
                </a:r>
              </a:p>
              <a:p>
                <a:pPr marL="0" indent="0"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8 </a:t>
                </a:r>
                <a:r>
                  <a:rPr lang="pl-PL" sz="2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dm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 P = ?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l-PL" sz="20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d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· 8dm =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dm</a:t>
                </a: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3,14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Rozwiązanie:</a:t>
                </a:r>
              </a:p>
              <a:p>
                <a:pPr marL="0" lvl="0" indent="0">
                  <a:buClr>
                    <a:srgbClr val="30ACEC">
                      <a:lumMod val="75000"/>
                    </a:srgbClr>
                  </a:buClr>
                  <a:buNone/>
                </a:pPr>
                <a:r>
                  <a:rPr lang="pl-PL" sz="24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 = </a:t>
                </a:r>
                <a:r>
                  <a:rPr lang="el-GR" sz="24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400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2400" baseline="30000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 </a:t>
                </a:r>
                <a:r>
                  <a:rPr lang="pl-PL" sz="2400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3,14 · (4dm)</a:t>
                </a:r>
                <a:r>
                  <a:rPr lang="pl-PL" sz="2000" baseline="30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3,14· 16dm</a:t>
                </a:r>
                <a:r>
                  <a:rPr lang="pl-PL" sz="2000" baseline="30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50,24 dm</a:t>
                </a:r>
                <a:r>
                  <a:rPr lang="pl-PL" sz="2000" baseline="30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pl-PL" sz="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>
                  <a:buClr>
                    <a:srgbClr val="AB946B"/>
                  </a:buClr>
                  <a:buNone/>
                </a:pP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Odp.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Pole koła  </a:t>
                </a: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wynosi około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50,24 dm</a:t>
                </a:r>
                <a:r>
                  <a:rPr lang="pl-PL" sz="2000" baseline="30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pl-PL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Symbol zastępczy zawartości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591869" y="2442949"/>
                <a:ext cx="5467418" cy="3957852"/>
              </a:xfrm>
              <a:blipFill rotWithShape="0">
                <a:blip r:embed="rId2"/>
                <a:stretch>
                  <a:fillRect l="-1449" b="-107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53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dirty="0" smtClean="0"/>
                  <a:t>Zadania z wykorzystaniem przekształconego wzoru </a:t>
                </a:r>
                <a:r>
                  <a:rPr lang="pl-PL" sz="280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pl-PL" sz="2800" dirty="0">
                    <a:ln>
                      <a:noFill/>
                    </a:ln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r = </a:t>
                </a:r>
                <a14:m>
                  <m:oMath xmlns:m="http://schemas.openxmlformats.org/officeDocument/2006/math">
                    <m:r>
                      <a:rPr lang="pl-PL" sz="2800" i="1">
                        <a:ln>
                          <a:noFill/>
                        </a:ln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  <m:f>
                      <m:fPr>
                        <m:ctrlPr>
                          <a:rPr lang="pl-PL" sz="2800" i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800" i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2" name="Tytu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r="-852" b="-34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214651" y="2306472"/>
                <a:ext cx="4435522" cy="395785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Oblicz długość promienia koła                         o polu 100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cm</a:t>
                </a:r>
                <a:r>
                  <a:rPr lang="pl-PL" sz="2000" baseline="30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Dane:                          Szukane: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=100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cm</a:t>
                </a:r>
                <a:r>
                  <a:rPr lang="pl-PL" sz="2000" baseline="30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r = ?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Rozwiązanie: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 </a:t>
                </a:r>
                <a:r>
                  <a:rPr lang="pl-PL" sz="2000" baseline="30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/ : </a:t>
                </a:r>
                <a:r>
                  <a:rPr lang="el-G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stąd      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r </a:t>
                </a:r>
                <a:r>
                  <a:rPr lang="pl-PL" sz="2000" baseline="30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2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 </a:t>
                </a:r>
                <a14:m>
                  <m:oMath xmlns:m="http://schemas.openxmlformats.org/officeDocument/2006/math">
                    <m:r>
                      <a:rPr lang="pl-PL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l-PL" sz="2000" i="1" smtClean="0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</m:oMath>
                </a14:m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=  </a:t>
                </a:r>
                <a14:m>
                  <m:oMath xmlns:m="http://schemas.openxmlformats.org/officeDocument/2006/math">
                    <m:r>
                      <a:rPr lang="pl-PL" sz="2000" i="1" smtClean="0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</m:oMath>
                </a14:m>
                <a:r>
                  <a:rPr lang="pl-PL" sz="2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pl-PL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cm</m:t>
                        </m:r>
                        <m:r>
                          <m:rPr>
                            <m:nor/>
                          </m:rPr>
                          <a:rPr lang="pl-PL" baseline="30000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10cm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Odp. Promień koła ma długość 10cm.</a:t>
                </a:r>
                <a:endParaRPr lang="pl-PL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214651" y="2306472"/>
                <a:ext cx="4435522" cy="3957850"/>
              </a:xfrm>
              <a:blipFill rotWithShape="0">
                <a:blip r:embed="rId3"/>
                <a:stretch>
                  <a:fillRect l="-1236" r="-15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878472" y="2715904"/>
                <a:ext cx="5022376" cy="399879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Oblicz przybliżoną długość średnicy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oła o polu 12m</a:t>
                </a:r>
                <a:r>
                  <a:rPr lang="pl-PL" sz="2000" baseline="30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Dane:                                Szukane: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= 12m</a:t>
                </a:r>
                <a:r>
                  <a:rPr lang="pl-PL" sz="2000" baseline="30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</a:t>
                </a:r>
                <a:r>
                  <a:rPr lang="pl-PL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?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l-GR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= 3,14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Rozwiązanie: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200" u="sng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Clr>
                    <a:srgbClr val="30ACEC">
                      <a:lumMod val="75000"/>
                    </a:srgbClr>
                  </a:buClr>
                  <a:buNone/>
                </a:pPr>
                <a:r>
                  <a:rPr lang="pl-PL" sz="22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 =</a:t>
                </a:r>
                <a14:m>
                  <m:oMath xmlns:m="http://schemas.openxmlformats.org/officeDocument/2006/math">
                    <m:r>
                      <a:rPr lang="pl-PL" sz="2200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</m:oMath>
                </a14:m>
                <a:r>
                  <a:rPr lang="pl-PL" sz="22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2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200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pl-PL" sz="2200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pl-PL" sz="2200" baseline="30000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2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pl-PL" sz="22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2200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 </a:t>
                </a:r>
                <a14:m>
                  <m:oMath xmlns:m="http://schemas.openxmlformats.org/officeDocument/2006/math">
                    <m:r>
                      <a:rPr lang="pl-PL" sz="2200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√</m:t>
                    </m:r>
                  </m:oMath>
                </a14:m>
                <a:r>
                  <a:rPr lang="pl-PL" sz="22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2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l-PL" sz="2200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pl-PL" sz="2200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pl-PL" sz="2200" baseline="30000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pl-PL" sz="2100" dirty="0">
                            <a:solidFill>
                              <a:prstClr val="black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3,14 </m:t>
                        </m:r>
                      </m:den>
                    </m:f>
                  </m:oMath>
                </a14:m>
                <a:r>
                  <a:rPr lang="pl-PL" sz="2000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=   3,82m</a:t>
                </a:r>
              </a:p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Clr>
                    <a:srgbClr val="30ACEC">
                      <a:lumMod val="75000"/>
                    </a:srgbClr>
                  </a:buClr>
                  <a:buNone/>
                </a:pPr>
                <a:endParaRPr lang="pl-PL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Clr>
                    <a:srgbClr val="30ACEC">
                      <a:lumMod val="75000"/>
                    </a:srgbClr>
                  </a:buClr>
                  <a:buNone/>
                </a:pPr>
                <a:r>
                  <a:rPr lang="pl-PL" sz="20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pl-PL" sz="2000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2 · r = 2 · 3,82m = 7,64 m</a:t>
                </a:r>
                <a:endParaRPr lang="pl-PL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l-PL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Odp. Przybliżona długość promienia to 7,64m.</a:t>
                </a:r>
              </a:p>
              <a:p>
                <a:pPr mar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Symbol zastępczy zawartości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878472" y="2715904"/>
                <a:ext cx="5022376" cy="3998794"/>
              </a:xfrm>
              <a:blipFill rotWithShape="0">
                <a:blip r:embed="rId4"/>
                <a:stretch>
                  <a:fillRect l="-1214" t="-47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41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Zadania do samodzielnego rozwiązania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5279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pl-PL" dirty="0" smtClean="0"/>
              <a:t>Dane jest koło o średnicy 8cm. Oblicz pole tego koła.</a:t>
            </a:r>
          </a:p>
          <a:p>
            <a:pPr marL="457200" indent="-457200">
              <a:buAutoNum type="arabicPeriod"/>
            </a:pPr>
            <a:r>
              <a:rPr lang="pl-PL" dirty="0" smtClean="0"/>
              <a:t>Oblicz promień koła o polu  49</a:t>
            </a:r>
            <a:r>
              <a:rPr lang="el-GR" dirty="0" smtClean="0"/>
              <a:t>π</a:t>
            </a:r>
            <a:r>
              <a:rPr lang="pl-PL" dirty="0" smtClean="0"/>
              <a:t> m</a:t>
            </a:r>
            <a:r>
              <a:rPr lang="pl-PL" baseline="30000" dirty="0" smtClean="0"/>
              <a:t>2 </a:t>
            </a:r>
            <a:r>
              <a:rPr lang="pl-PL" dirty="0" smtClean="0"/>
              <a:t> .</a:t>
            </a:r>
          </a:p>
          <a:p>
            <a:pPr marL="457200" indent="-457200">
              <a:buAutoNum type="arabicPeriod"/>
            </a:pPr>
            <a:r>
              <a:rPr lang="pl-PL" dirty="0" smtClean="0"/>
              <a:t>Oblicz pole koła o obwodzie 16</a:t>
            </a:r>
            <a:r>
              <a:rPr lang="el-GR" dirty="0" smtClean="0"/>
              <a:t>π</a:t>
            </a:r>
            <a:r>
              <a:rPr lang="pl-PL" dirty="0" smtClean="0"/>
              <a:t> cm</a:t>
            </a:r>
            <a:r>
              <a:rPr lang="pl-PL" baseline="30000" dirty="0" smtClean="0"/>
              <a:t> 2</a:t>
            </a:r>
            <a:r>
              <a:rPr lang="pl-PL" dirty="0" smtClean="0"/>
              <a:t> .</a:t>
            </a:r>
          </a:p>
          <a:p>
            <a:pPr marL="457200" indent="-457200">
              <a:buAutoNum type="arabicPeriod"/>
            </a:pPr>
            <a:r>
              <a:rPr lang="pl-PL" dirty="0" smtClean="0"/>
              <a:t>Oblicz średnice koła o polu 4</a:t>
            </a:r>
            <a:r>
              <a:rPr lang="el-GR" dirty="0" smtClean="0"/>
              <a:t>π</a:t>
            </a:r>
            <a:r>
              <a:rPr lang="pl-PL" dirty="0" smtClean="0"/>
              <a:t>, a następnie jego obwód.</a:t>
            </a:r>
          </a:p>
        </p:txBody>
      </p:sp>
    </p:spTree>
    <p:extLst>
      <p:ext uri="{BB962C8B-B14F-4D97-AF65-F5344CB8AC3E}">
        <p14:creationId xmlns:p14="http://schemas.microsoft.com/office/powerpoint/2010/main" val="925280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POWODZENIA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3684896"/>
            <a:ext cx="9601196" cy="2190972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Pytania i odpowiedzi prześlij na adres: </a:t>
            </a:r>
            <a:r>
              <a:rPr lang="pl-PL" b="1" u="sng" dirty="0" smtClean="0">
                <a:solidFill>
                  <a:srgbClr val="0070C0"/>
                </a:solidFill>
              </a:rPr>
              <a:t>a.kwasniewska@sp90.edu.gdansk.pl</a:t>
            </a:r>
            <a:endParaRPr lang="pl-PL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611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a">
  <a:themeElements>
    <a:clrScheme name="Paralaks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TM03457496[[fn=Paralaksa]]</Template>
  <TotalTime>431</TotalTime>
  <Words>262</Words>
  <Application>Microsoft Office PowerPoint</Application>
  <PresentationFormat>Panoramiczny</PresentationFormat>
  <Paragraphs>58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 Math</vt:lpstr>
      <vt:lpstr>Corbel</vt:lpstr>
      <vt:lpstr>Wingdings</vt:lpstr>
      <vt:lpstr>Paralaksa</vt:lpstr>
      <vt:lpstr>POLE KOŁA</vt:lpstr>
      <vt:lpstr>Pole koła jest równe polu prostokąta o bokach πr i r</vt:lpstr>
      <vt:lpstr>Pole koła  obliczamy ze wzoru</vt:lpstr>
      <vt:lpstr>Przykładowe zadania z rozwiązaniami</vt:lpstr>
      <vt:lpstr>Zadania z wykorzystaniem przekształconego wzoru   r = √P/π</vt:lpstr>
      <vt:lpstr>Zadania do samodzielnego rozwiązania</vt:lpstr>
      <vt:lpstr>POWODZENIA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Liczba π. Długość okręgu.</dc:title>
  <dc:creator>ZKPIG 31</dc:creator>
  <cp:lastModifiedBy>ZKPiG31</cp:lastModifiedBy>
  <cp:revision>37</cp:revision>
  <dcterms:created xsi:type="dcterms:W3CDTF">2020-06-12T20:40:36Z</dcterms:created>
  <dcterms:modified xsi:type="dcterms:W3CDTF">2020-06-17T08:43:29Z</dcterms:modified>
</cp:coreProperties>
</file>