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9181440" y="-8640"/>
            <a:ext cx="3006720" cy="6865920"/>
          </a:xfrm>
          <a:custGeom>
            <a:avLst/>
            <a:gdLst/>
            <a:ah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9603360" y="-8640"/>
            <a:ext cx="2587680" cy="6865920"/>
          </a:xfrm>
          <a:custGeom>
            <a:avLst/>
            <a:gdLst/>
            <a:ah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8932320" y="3048120"/>
            <a:ext cx="3259080" cy="380916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9334440" y="-8640"/>
            <a:ext cx="2853720" cy="6865920"/>
          </a:xfrm>
          <a:custGeom>
            <a:avLst/>
            <a:gdLst/>
            <a:ah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10898640" y="-8640"/>
            <a:ext cx="1289520" cy="6865920"/>
          </a:xfrm>
          <a:custGeom>
            <a:avLst/>
            <a:gdLst/>
            <a:ah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10938960" y="-8640"/>
            <a:ext cx="1249200" cy="6865920"/>
          </a:xfrm>
          <a:custGeom>
            <a:avLst/>
            <a:gdLst/>
            <a:ah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10371600" y="3589920"/>
            <a:ext cx="1816560" cy="326736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0" y="4013280"/>
            <a:ext cx="447840" cy="28440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" name="PlaceHolder 1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080" cy="132012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1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9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0" name="CustomShape 3"/>
          <p:cNvSpPr/>
          <p:nvPr/>
        </p:nvSpPr>
        <p:spPr>
          <a:xfrm>
            <a:off x="9181440" y="-8640"/>
            <a:ext cx="3006720" cy="6865920"/>
          </a:xfrm>
          <a:custGeom>
            <a:avLst/>
            <a:gdLst/>
            <a:ah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CustomShape 4"/>
          <p:cNvSpPr/>
          <p:nvPr/>
        </p:nvSpPr>
        <p:spPr>
          <a:xfrm>
            <a:off x="9603360" y="-8640"/>
            <a:ext cx="2587680" cy="6865920"/>
          </a:xfrm>
          <a:custGeom>
            <a:avLst/>
            <a:gdLst/>
            <a:ah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5"/>
          <p:cNvSpPr/>
          <p:nvPr/>
        </p:nvSpPr>
        <p:spPr>
          <a:xfrm>
            <a:off x="8932320" y="3048120"/>
            <a:ext cx="3259080" cy="380916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CustomShape 6"/>
          <p:cNvSpPr/>
          <p:nvPr/>
        </p:nvSpPr>
        <p:spPr>
          <a:xfrm>
            <a:off x="9334440" y="-8640"/>
            <a:ext cx="2853720" cy="6865920"/>
          </a:xfrm>
          <a:custGeom>
            <a:avLst/>
            <a:gdLst/>
            <a:ah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7"/>
          <p:cNvSpPr/>
          <p:nvPr/>
        </p:nvSpPr>
        <p:spPr>
          <a:xfrm>
            <a:off x="10898640" y="-8640"/>
            <a:ext cx="1289520" cy="6865920"/>
          </a:xfrm>
          <a:custGeom>
            <a:avLst/>
            <a:gdLst/>
            <a:ah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8"/>
          <p:cNvSpPr/>
          <p:nvPr/>
        </p:nvSpPr>
        <p:spPr>
          <a:xfrm>
            <a:off x="10938960" y="-8640"/>
            <a:ext cx="1249200" cy="6865920"/>
          </a:xfrm>
          <a:custGeom>
            <a:avLst/>
            <a:gdLst/>
            <a:ah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9"/>
          <p:cNvSpPr/>
          <p:nvPr/>
        </p:nvSpPr>
        <p:spPr>
          <a:xfrm>
            <a:off x="10371600" y="3589920"/>
            <a:ext cx="1816560" cy="326736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" name="CustomShape 10"/>
          <p:cNvSpPr/>
          <p:nvPr/>
        </p:nvSpPr>
        <p:spPr>
          <a:xfrm>
            <a:off x="0" y="4013280"/>
            <a:ext cx="447840" cy="28440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PlaceHolder 1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l-PL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1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7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8" name="CustomShape 3"/>
          <p:cNvSpPr/>
          <p:nvPr/>
        </p:nvSpPr>
        <p:spPr>
          <a:xfrm>
            <a:off x="9181440" y="-8640"/>
            <a:ext cx="3006720" cy="6865920"/>
          </a:xfrm>
          <a:custGeom>
            <a:avLst/>
            <a:gdLst/>
            <a:ah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9" name="CustomShape 4"/>
          <p:cNvSpPr/>
          <p:nvPr/>
        </p:nvSpPr>
        <p:spPr>
          <a:xfrm>
            <a:off x="9603360" y="-8640"/>
            <a:ext cx="2587680" cy="6865920"/>
          </a:xfrm>
          <a:custGeom>
            <a:avLst/>
            <a:gdLst/>
            <a:ah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" name="CustomShape 5"/>
          <p:cNvSpPr/>
          <p:nvPr/>
        </p:nvSpPr>
        <p:spPr>
          <a:xfrm>
            <a:off x="8932320" y="3048120"/>
            <a:ext cx="3259080" cy="380916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" name="CustomShape 6"/>
          <p:cNvSpPr/>
          <p:nvPr/>
        </p:nvSpPr>
        <p:spPr>
          <a:xfrm>
            <a:off x="9334440" y="-8640"/>
            <a:ext cx="2853720" cy="6865920"/>
          </a:xfrm>
          <a:custGeom>
            <a:avLst/>
            <a:gdLst/>
            <a:ah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2" name="CustomShape 7"/>
          <p:cNvSpPr/>
          <p:nvPr/>
        </p:nvSpPr>
        <p:spPr>
          <a:xfrm>
            <a:off x="10898640" y="-8640"/>
            <a:ext cx="1289520" cy="6865920"/>
          </a:xfrm>
          <a:custGeom>
            <a:avLst/>
            <a:gdLst/>
            <a:ah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" name="CustomShape 8"/>
          <p:cNvSpPr/>
          <p:nvPr/>
        </p:nvSpPr>
        <p:spPr>
          <a:xfrm>
            <a:off x="10938960" y="-8640"/>
            <a:ext cx="1249200" cy="6865920"/>
          </a:xfrm>
          <a:custGeom>
            <a:avLst/>
            <a:gdLst/>
            <a:ah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" name="CustomShape 9"/>
          <p:cNvSpPr/>
          <p:nvPr/>
        </p:nvSpPr>
        <p:spPr>
          <a:xfrm>
            <a:off x="10371600" y="3589920"/>
            <a:ext cx="1816560" cy="326736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" name="CustomShape 10"/>
          <p:cNvSpPr/>
          <p:nvPr/>
        </p:nvSpPr>
        <p:spPr>
          <a:xfrm>
            <a:off x="0" y="4013280"/>
            <a:ext cx="447840" cy="28440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6" name="PlaceHolder 1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080" cy="132012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1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360" cy="3880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1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360" cy="3880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2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hyperlink" Target="mailto:akwasniewska@sp90.edu.gdansk.pl" TargetMode="External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0" y="2634120"/>
            <a:ext cx="10699200" cy="189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</a:pPr>
            <a:r>
              <a:rPr b="0" lang="pl-PL" sz="6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graniastosłupa</a:t>
            </a:r>
            <a:endParaRPr b="0" lang="pl-PL" sz="6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 advTm="20000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Przypomnienie wiadomości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677160" y="2160720"/>
            <a:ext cx="859608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36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Graniastosłup prosty to figura przestrzenna zbudowana z: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- dwóch podstaw będących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przystającymi i równoległymi wielokątami</a:t>
            </a: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,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- ścian bocznych będących prostokątami.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Graniastosłup, którego podstawa jest wielokątem foremnym nazywamy graniastosłupem prawidłowym.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Pole powierzchni całkowitej graniastosłupa obliczamy ze wzoru: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0" lang="pl-PL" sz="18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2·P</a:t>
            </a:r>
            <a:r>
              <a:rPr b="0" lang="pl-PL" sz="18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+ P</a:t>
            </a:r>
            <a:r>
              <a:rPr b="0" lang="pl-PL" sz="18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b 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gdzie: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</a:pP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</a:t>
            </a:r>
            <a:r>
              <a:rPr b="0" lang="pl-PL" sz="18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- pole podstawy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</a:pP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0" lang="pl-PL" sz="18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b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- pole powierzchni bocznej 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 advTm="20000">
    <p:fade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graniastosłupa prostego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2"/>
          <p:cNvSpPr/>
          <p:nvPr/>
        </p:nvSpPr>
        <p:spPr>
          <a:xfrm>
            <a:off x="677160" y="2160720"/>
            <a:ext cx="418320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36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każdego graniastosłupa obliczamy ze wzoru: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b="1" lang="pl-PL" sz="24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   </a:t>
            </a: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gdzie: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0" lang="pl-PL" sz="20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</a:t>
            </a: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- pole podstawy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h – wysokość graniastosłupa</a:t>
            </a:r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0" name="Symbol zastępczy zawartości 4" descr=""/>
          <p:cNvPicPr/>
          <p:nvPr/>
        </p:nvPicPr>
        <p:blipFill>
          <a:blip r:embed="rId1"/>
          <a:stretch/>
        </p:blipFill>
        <p:spPr>
          <a:xfrm>
            <a:off x="5419800" y="1930320"/>
            <a:ext cx="3477960" cy="1890360"/>
          </a:xfrm>
          <a:prstGeom prst="rect">
            <a:avLst/>
          </a:prstGeom>
          <a:ln>
            <a:noFill/>
          </a:ln>
        </p:spPr>
      </p:pic>
      <p:pic>
        <p:nvPicPr>
          <p:cNvPr id="151" name="Obraz 5" descr=""/>
          <p:cNvPicPr/>
          <p:nvPr/>
        </p:nvPicPr>
        <p:blipFill>
          <a:blip r:embed="rId2"/>
          <a:stretch/>
        </p:blipFill>
        <p:spPr>
          <a:xfrm>
            <a:off x="5419800" y="3821400"/>
            <a:ext cx="2563560" cy="2551320"/>
          </a:xfrm>
          <a:prstGeom prst="rect">
            <a:avLst/>
          </a:prstGeom>
          <a:ln>
            <a:noFill/>
          </a:ln>
        </p:spPr>
      </p:pic>
    </p:spTree>
  </p:cSld>
  <p:transition spd="med" advTm="20000">
    <p:fade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graniastosłupa czworokątnego</a:t>
            </a:r>
            <a:br/>
            <a:r>
              <a:rPr b="0" lang="pl-PL" sz="3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Prostopadłościanu i sześcianu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677160" y="2160720"/>
            <a:ext cx="418320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prostopadłościanu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b="1" lang="pl-PL" sz="24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= a · b · c</a:t>
            </a: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5090040" y="2160720"/>
            <a:ext cx="418320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sześcianu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b="1" lang="pl-PL" sz="24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= a · a · a = a</a:t>
            </a:r>
            <a:r>
              <a:rPr b="1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CustomShape 4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56" name="Obraz 6" descr=""/>
          <p:cNvPicPr/>
          <p:nvPr/>
        </p:nvPicPr>
        <p:blipFill>
          <a:blip r:embed="rId1"/>
          <a:stretch/>
        </p:blipFill>
        <p:spPr>
          <a:xfrm>
            <a:off x="6018840" y="3766680"/>
            <a:ext cx="2237400" cy="1814400"/>
          </a:xfrm>
          <a:prstGeom prst="rect">
            <a:avLst/>
          </a:prstGeom>
          <a:ln>
            <a:noFill/>
          </a:ln>
        </p:spPr>
      </p:pic>
      <p:pic>
        <p:nvPicPr>
          <p:cNvPr id="157" name="Obraz 7" descr=""/>
          <p:cNvPicPr/>
          <p:nvPr/>
        </p:nvPicPr>
        <p:blipFill>
          <a:blip r:embed="rId2"/>
          <a:stretch/>
        </p:blipFill>
        <p:spPr>
          <a:xfrm>
            <a:off x="1610280" y="3616560"/>
            <a:ext cx="1937160" cy="2423880"/>
          </a:xfrm>
          <a:prstGeom prst="rect">
            <a:avLst/>
          </a:prstGeom>
          <a:ln>
            <a:noFill/>
          </a:ln>
        </p:spPr>
      </p:pic>
    </p:spTree>
  </p:cSld>
  <p:transition spd="med" advTm="20000">
    <p:fade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Jednostki objętości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677160" y="2160720"/>
            <a:ext cx="916200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Do określania objętości figur przestrzennych, w tym graniastosłupów używamy następujących jednostek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: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 mm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 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 mm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, ponieważ 1cm = 10 mm to 1cm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(10mm)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1000mm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 dm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,  ponieważ 1dm = 10cm to 1 dm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(10cm)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 1000cm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 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1000000 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, ponieważ 1m = 100cm to 1m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(100cm)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1000000cm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 km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1000000000m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, ponieważ 1km = 1000m to 1km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=(1000m)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1000000000m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1l = 1dm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1ml = 1cm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 advTm="20000">
    <p:fade/>
  </p:transition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Zadanie1</a:t>
            </a:r>
            <a:br/>
            <a:r>
              <a:rPr b="0" lang="pl-PL" sz="3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Zamień jednostki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CustomShape 2"/>
          <p:cNvSpPr/>
          <p:nvPr/>
        </p:nvSpPr>
        <p:spPr>
          <a:xfrm>
            <a:off x="677160" y="2160720"/>
            <a:ext cx="859608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3cm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 ..................mm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12dm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.................cm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5000mm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.............cm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5 dm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.................l</a:t>
            </a: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4000000cm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..........m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300cm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................ml</a:t>
            </a:r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 advTm="20000">
    <p:fade/>
  </p:transition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3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Obliczanie objętości – przykłady              z rozwiązaniami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CustomShape 2"/>
          <p:cNvSpPr/>
          <p:nvPr/>
        </p:nvSpPr>
        <p:spPr>
          <a:xfrm>
            <a:off x="677160" y="1930320"/>
            <a:ext cx="4903920" cy="4660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u="sng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Zadanie 2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Oblicz objętość graniastosłupa przedstawionego na rysunku.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Dane: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a = 6cm,  b = 3cm, h = 10cm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Rozwiązanie: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b="1" lang="pl-PL" sz="16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</a:t>
            </a:r>
            <a:endParaRPr b="0" lang="pl-PL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W podstawie znajduje się prostokąt więc pole podstawy obliczamy ze wzoru na pole prostokąta</a:t>
            </a:r>
            <a:endParaRPr b="0" lang="pl-PL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1" lang="pl-PL" sz="16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a · b = 6cm · 3cm =18cm</a:t>
            </a:r>
            <a:r>
              <a:rPr b="1" lang="pl-PL" sz="16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</a:t>
            </a:r>
            <a:endParaRPr b="0" lang="pl-PL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Po podstawieniu do wzoru na objętość otrzymamy:</a:t>
            </a:r>
            <a:endParaRPr b="0" lang="pl-PL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b="1" lang="pl-PL" sz="16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= 18cm</a:t>
            </a:r>
            <a:r>
              <a:rPr b="1" lang="pl-PL" sz="16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10cm = 180cm</a:t>
            </a:r>
            <a:r>
              <a:rPr b="1" lang="pl-PL" sz="16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4" name="Symbol zastępczy zawartości 4" descr=""/>
          <p:cNvPicPr/>
          <p:nvPr/>
        </p:nvPicPr>
        <p:blipFill>
          <a:blip r:embed="rId1"/>
          <a:stretch/>
        </p:blipFill>
        <p:spPr>
          <a:xfrm>
            <a:off x="6181560" y="2511360"/>
            <a:ext cx="2415600" cy="2732400"/>
          </a:xfrm>
          <a:prstGeom prst="rect">
            <a:avLst/>
          </a:prstGeom>
          <a:ln>
            <a:noFill/>
          </a:ln>
        </p:spPr>
      </p:pic>
    </p:spTree>
  </p:cSld>
  <p:transition spd="med" advTm="20000">
    <p:fade/>
  </p:transition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Obliczanie objętości – przykłady              z rozwiązaniami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677160" y="2160720"/>
            <a:ext cx="8596080" cy="444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u="sng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Zadanie 3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Oblicz objętość graniastosłupa prostego o wysokości 10cm, którego podstawą jest romb o przekątnych 9cmi 12 cm.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Dane: 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h = 10 cm,  e = 9 cm,   f = 12 cm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Rozwiązanie: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b="1" lang="pl-PL" sz="16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   </a:t>
            </a:r>
            <a:endParaRPr b="0" lang="pl-PL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Ponieważ w podstawie jest romb, pole podstawy obliczamy ze wzoru na pole rombu: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1" lang="pl-PL" sz="20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1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</a:t>
            </a:r>
            <a:r>
              <a:rPr b="1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=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54cm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b="1" lang="pl-PL" sz="16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= 54cm</a:t>
            </a:r>
            <a:r>
              <a:rPr b="1" lang="pl-PL" sz="16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 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10cm =540 cm</a:t>
            </a:r>
            <a:r>
              <a:rPr b="1" lang="pl-PL" sz="16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b="0" lang="pl-PL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CustomShape 3"/>
          <p:cNvSpPr/>
          <p:nvPr/>
        </p:nvSpPr>
        <p:spPr>
          <a:xfrm>
            <a:off x="677160" y="2160720"/>
            <a:ext cx="8596080" cy="44442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 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 advTm="20000">
    <p:fade/>
  </p:transition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677160" y="354960"/>
            <a:ext cx="8596080" cy="900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3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Zadania do samodzielnego rozwiązania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CustomShape 2"/>
          <p:cNvSpPr/>
          <p:nvPr/>
        </p:nvSpPr>
        <p:spPr>
          <a:xfrm>
            <a:off x="677160" y="1255680"/>
            <a:ext cx="8596080" cy="560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u="sng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Zadanie 4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a) Oblicz objętość sześcianu o krawędzi 5dm.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b) Prostopadłościanu o wymiarach podstawy 3cmx4cm i wysokości 7cm.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u="sng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Zadanie 5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Oblicz objętości graniastosłupów przedstawionych na rysunku poniżej.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POWODZENIA </a:t>
            </a:r>
            <a:r>
              <a:rPr b="0" lang="pl-PL" sz="1800" spc="-1" strike="noStrike"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  <a:latin typeface="Wingdings"/>
              </a:rPr>
              <a:t></a:t>
            </a:r>
            <a:r>
              <a:rPr b="0" lang="pl-PL" sz="1800" spc="-1" strike="noStrike"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Pytania o odpowiedzi proszę przesłać na adres:           </a:t>
            </a:r>
            <a:r>
              <a:rPr b="0" lang="pl-PL" sz="18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rebuchet MS"/>
                <a:hlinkClick r:id="rId1"/>
              </a:rPr>
              <a:t>akwasniewska@sp90.edu.gdansk.pl</a:t>
            </a: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0" name="Obraz 3" descr=""/>
          <p:cNvPicPr/>
          <p:nvPr/>
        </p:nvPicPr>
        <p:blipFill>
          <a:blip r:embed="rId2"/>
          <a:stretch/>
        </p:blipFill>
        <p:spPr>
          <a:xfrm>
            <a:off x="1283040" y="3575880"/>
            <a:ext cx="6236280" cy="2305800"/>
          </a:xfrm>
          <a:prstGeom prst="rect">
            <a:avLst/>
          </a:prstGeom>
          <a:ln>
            <a:noFill/>
          </a:ln>
        </p:spPr>
      </p:pic>
    </p:spTree>
  </p:cSld>
  <p:transition spd="med" advTm="20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</TotalTime>
  <Application>LibreOffice/5.3.3.2$Windows_X86_64 LibreOffice_project/3d9a8b4b4e538a85e0782bd6c2d430bafe583448</Application>
  <Words>447</Words>
  <Paragraphs>77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2020-04-07T16:01:15Z</dcterms:created>
  <dc:creator>ZKPIG 31</dc:creator>
  <dc:description/>
  <dc:language>pl-PL</dc:language>
  <cp:lastModifiedBy>ZKPIG 31</cp:lastModifiedBy>
  <dcterms:modified xsi:type="dcterms:W3CDTF">2020-04-07T17:52:05Z</dcterms:modified>
  <cp:revision>21</cp:revision>
  <dc:subject/>
  <dc:title>Objętość graniastosłupa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Panoramiczny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9</vt:i4>
  </property>
</Properties>
</file>