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png" ContentType="image/png"/>
  <Override PartName="/ppt/media/image5.png" ContentType="image/png"/>
  <Override PartName="/ppt/media/image3.jpeg" ContentType="image/jpeg"/>
  <Override PartName="/ppt/media/image4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4140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778788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778788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54140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129528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4140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7787880" y="25570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778788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454140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1295280" y="4290480"/>
            <a:ext cx="3091320" cy="1582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3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1" name="Line 1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style wzorca tekstu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</a:t>
            </a:r>
            <a:endParaRPr b="0" lang="pl-PL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</a:t>
            </a:r>
            <a:endParaRPr b="0" lang="pl-PL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</a:t>
            </a:r>
            <a:endParaRPr b="0" lang="pl-PL" sz="1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E4BB880-0584-41FA-AF87-2B529449CA41}" type="datetime">
              <a:rPr b="0" lang="pl-PL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20-4-17</a:t>
            </a:fld>
            <a:endParaRPr b="0" lang="pl-PL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B8FDF01-0F93-45DF-88F7-3CE57CB33C0A}" type="slidenum">
              <a:rPr b="0" lang="pl-PL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&lt;numer&gt;</a:t>
            </a:fld>
            <a:endParaRPr b="0" lang="pl-PL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6" descr=""/>
          <p:cNvPicPr/>
          <p:nvPr/>
        </p:nvPicPr>
        <p:blipFill>
          <a:blip r:embed="rId3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44" name="Line 1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5" name="PlaceHolder 2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1298520" y="2560320"/>
            <a:ext cx="4717800" cy="330984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style wzorca tekstu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</a:t>
            </a:r>
            <a:endParaRPr b="0" lang="pl-PL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</a:t>
            </a:r>
            <a:endParaRPr b="0" lang="pl-PL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</a:t>
            </a:r>
            <a:endParaRPr b="0" lang="pl-PL" sz="1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181200" y="2560320"/>
            <a:ext cx="4717800" cy="330984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style wzorca tekstu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</a:t>
            </a:r>
            <a:endParaRPr b="0" lang="pl-PL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</a:t>
            </a:r>
            <a:endParaRPr b="0" lang="pl-PL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1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</a:t>
            </a:r>
            <a:endParaRPr b="0" lang="pl-PL" sz="1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C9D17B6-E8E4-45FA-AC2D-6B4DAEE40B16}" type="datetime">
              <a:rPr b="0" lang="pl-PL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20-4-17</a:t>
            </a:fld>
            <a:endParaRPr b="0" lang="pl-PL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48C6A4B-2AFE-4A96-BAC9-4AD989AE70ED}" type="slidenum">
              <a:rPr b="0" lang="pl-PL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&lt;numer&gt;</a:t>
            </a:fld>
            <a:endParaRPr b="0" lang="pl-PL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mailto:a.kwasniewska@sp90.edu.gdansk.pl" TargetMode="External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295280" y="655200"/>
            <a:ext cx="9600840" cy="1630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l-PL" sz="6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powierzchni całkowitej graniastosłupa</a:t>
            </a:r>
            <a:endParaRPr b="0" lang="pl-PL" sz="6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88" name="Symbol zastępczy zawartości 3" descr=""/>
          <p:cNvPicPr/>
          <p:nvPr/>
        </p:nvPicPr>
        <p:blipFill>
          <a:blip r:embed="rId1"/>
          <a:stretch/>
        </p:blipFill>
        <p:spPr>
          <a:xfrm>
            <a:off x="790200" y="3384720"/>
            <a:ext cx="2210400" cy="1758240"/>
          </a:xfrm>
          <a:prstGeom prst="rect">
            <a:avLst/>
          </a:prstGeom>
          <a:ln>
            <a:noFill/>
          </a:ln>
        </p:spPr>
      </p:pic>
      <p:pic>
        <p:nvPicPr>
          <p:cNvPr id="89" name="Obraz 4" descr=""/>
          <p:cNvPicPr/>
          <p:nvPr/>
        </p:nvPicPr>
        <p:blipFill>
          <a:blip r:embed="rId2"/>
          <a:stretch/>
        </p:blipFill>
        <p:spPr>
          <a:xfrm>
            <a:off x="9412560" y="3062880"/>
            <a:ext cx="1819080" cy="2142360"/>
          </a:xfrm>
          <a:prstGeom prst="rect">
            <a:avLst/>
          </a:prstGeom>
          <a:ln>
            <a:noFill/>
          </a:ln>
        </p:spPr>
      </p:pic>
      <p:pic>
        <p:nvPicPr>
          <p:cNvPr id="90" name="Obraz 5" descr=""/>
          <p:cNvPicPr/>
          <p:nvPr/>
        </p:nvPicPr>
        <p:blipFill>
          <a:blip r:embed="rId3"/>
          <a:stretch/>
        </p:blipFill>
        <p:spPr>
          <a:xfrm>
            <a:off x="3565440" y="3138840"/>
            <a:ext cx="1746720" cy="1990080"/>
          </a:xfrm>
          <a:prstGeom prst="rect">
            <a:avLst/>
          </a:prstGeom>
          <a:ln>
            <a:noFill/>
          </a:ln>
        </p:spPr>
      </p:pic>
      <p:pic>
        <p:nvPicPr>
          <p:cNvPr id="91" name="Obraz 6" descr=""/>
          <p:cNvPicPr/>
          <p:nvPr/>
        </p:nvPicPr>
        <p:blipFill>
          <a:blip r:embed="rId4"/>
          <a:stretch/>
        </p:blipFill>
        <p:spPr>
          <a:xfrm>
            <a:off x="5876640" y="3138840"/>
            <a:ext cx="2838240" cy="2142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1295280" y="614160"/>
            <a:ext cx="9600840" cy="1064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!!! Przypomnienie wiadomości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1295280" y="2674800"/>
            <a:ext cx="9600840" cy="3200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</a:pPr>
            <a:r>
              <a:rPr b="1" lang="pl-PL" sz="2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Graniastosłup to figura przestrzenna, która zbudowana jest z :</a:t>
            </a:r>
            <a:endParaRPr b="0" lang="pl-PL" sz="2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 podstaw w kształcie dowolnego wielokąta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Ścian bocznych w kształcie prostokątów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6" name="Obraz 5" descr=""/>
          <p:cNvPicPr/>
          <p:nvPr/>
        </p:nvPicPr>
        <p:blipFill>
          <a:blip r:embed="rId1"/>
          <a:stretch/>
        </p:blipFill>
        <p:spPr>
          <a:xfrm>
            <a:off x="6933240" y="3739320"/>
            <a:ext cx="4366800" cy="249732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295280" y="327600"/>
            <a:ext cx="9600840" cy="1828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powierzchni całkowitej graniastosłupa to suma pól wszystkich jego ścian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powierzchni całkowitej </a:t>
            </a:r>
            <a:r>
              <a:rPr b="1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SZEŚCIANU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to suma pól sześciu jednakowych kwadratów, z których jest zbudowany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    = a · a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6 · a</a:t>
            </a:r>
            <a:r>
              <a:rPr b="0" lang="pl-PL" sz="2400" spc="-1" strike="noStrike" baseline="30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6· (1cm)</a:t>
            </a:r>
            <a:r>
              <a:rPr b="0" lang="pl-PL" sz="2400" spc="-1" strike="noStrike" baseline="30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6 cm</a:t>
            </a:r>
            <a:r>
              <a:rPr b="0" lang="pl-PL" sz="2400" spc="-1" strike="noStrike" baseline="30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2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99" name="Obraz 3" descr=""/>
          <p:cNvPicPr/>
          <p:nvPr/>
        </p:nvPicPr>
        <p:blipFill>
          <a:blip r:embed="rId1"/>
          <a:stretch/>
        </p:blipFill>
        <p:spPr>
          <a:xfrm>
            <a:off x="5827680" y="3589200"/>
            <a:ext cx="4912920" cy="1582920"/>
          </a:xfrm>
          <a:prstGeom prst="rect">
            <a:avLst/>
          </a:prstGeom>
          <a:ln>
            <a:noFill/>
          </a:ln>
        </p:spPr>
      </p:pic>
      <p:sp>
        <p:nvSpPr>
          <p:cNvPr id="100" name="CustomShape 3"/>
          <p:cNvSpPr/>
          <p:nvPr/>
        </p:nvSpPr>
        <p:spPr>
          <a:xfrm>
            <a:off x="1610280" y="3712320"/>
            <a:ext cx="163440" cy="1497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push dir="u"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Zapamiętaj!!!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1298520" y="2560320"/>
            <a:ext cx="4717800" cy="36763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podstawy obliczamy z jednego ze wzorów: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a · b      pole prostokąta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a · a       pole kwadratu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a · h       pole równoległoboku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a · h  lub P =      pole rombu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   pole trapezu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         pole trójkąta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3" name="TextShape 3"/>
          <p:cNvSpPr txBox="1"/>
          <p:nvPr/>
        </p:nvSpPr>
        <p:spPr>
          <a:xfrm>
            <a:off x="1298520" y="2560320"/>
            <a:ext cx="4717800" cy="36763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 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4" name="TextShape 4"/>
          <p:cNvSpPr txBox="1"/>
          <p:nvPr/>
        </p:nvSpPr>
        <p:spPr>
          <a:xfrm>
            <a:off x="6181200" y="2560320"/>
            <a:ext cx="4717800" cy="3309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powierzchni bocznej to suma pól ścian bocznych, które są prostokątami, dlatego zawsze obliczamy ze wzoru na pole prostokąta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                       </a:t>
            </a:r>
            <a:r>
              <a:rPr b="0" lang="pl-PL" sz="32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= a · b </a:t>
            </a:r>
            <a:endParaRPr b="0" lang="pl-PL" sz="32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transition spd="slow">
    <p:push dir="u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Pole powierzchni całkowitej prostopadłościanu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941760" y="2560320"/>
            <a:ext cx="5472360" cy="33098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+ 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gdzie: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- pole podstawy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- pole powierzchni bocznej 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Stąd: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2·a·b + 2·a·h + 2·b·h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07" name="Symbol zastępczy zawartości 4" descr=""/>
          <p:cNvPicPr/>
          <p:nvPr/>
        </p:nvPicPr>
        <p:blipFill>
          <a:blip r:embed="rId1"/>
          <a:stretch/>
        </p:blipFill>
        <p:spPr>
          <a:xfrm>
            <a:off x="6632640" y="2715840"/>
            <a:ext cx="4162320" cy="3154320"/>
          </a:xfrm>
          <a:prstGeom prst="rect">
            <a:avLst/>
          </a:prstGeom>
          <a:ln>
            <a:noFill/>
          </a:ln>
        </p:spPr>
      </p:pic>
    </p:spTree>
  </p:cSld>
  <p:transition spd="slow" advTm="10000">
    <p:push dir="u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1295280" y="600480"/>
            <a:ext cx="9600840" cy="1959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Przykład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1173600" y="2560320"/>
            <a:ext cx="6577920" cy="35809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Oblicz pole powierzchni prostopadłościanu przedstawionego obok.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+ 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2·a·b + 2·a·h + 2·b·h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r>
              <a:rPr b="0" lang="pl-PL" sz="36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W naszym przykładzie: a=5, b=3, h=4 więc</a:t>
            </a:r>
            <a:endParaRPr b="0" lang="pl-PL" sz="3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4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2·5·3 + 2·5·4 + 2·3·4 = 30+40+24=94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10" name="Symbol zastępczy zawartości 4" descr=""/>
          <p:cNvPicPr/>
          <p:nvPr/>
        </p:nvPicPr>
        <p:blipFill>
          <a:blip r:embed="rId1"/>
          <a:stretch/>
        </p:blipFill>
        <p:spPr>
          <a:xfrm>
            <a:off x="8726400" y="2560320"/>
            <a:ext cx="2009520" cy="330984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Przykład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969120" y="2560320"/>
            <a:ext cx="5047560" cy="3580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Oblicz pole powierzchni całkowitej graniastosłupa czworokątnego znajdującego się na rysunku obok.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2·P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+ P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 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 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a= 5, b=8, h=4 więc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 =  = 26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0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 </a:t>
            </a: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= 2·4·10 + 2·5·10 = 80+100= 180</a:t>
            </a:r>
            <a:endParaRPr b="0" lang="pl-PL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spcAft>
                <a:spcPts val="601"/>
              </a:spcAft>
            </a:pPr>
            <a:r>
              <a:rPr b="0" lang="pl-PL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1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2·P</a:t>
            </a:r>
            <a:r>
              <a:rPr b="0" lang="pl-PL" sz="21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+ P</a:t>
            </a:r>
            <a:r>
              <a:rPr b="0" lang="pl-PL" sz="21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 </a:t>
            </a:r>
            <a:endParaRPr b="0" lang="pl-PL" sz="21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spcAft>
                <a:spcPts val="601"/>
              </a:spcAft>
            </a:pP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</a:t>
            </a:r>
            <a:r>
              <a:rPr b="0" lang="pl-PL" sz="21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= 2·26</a:t>
            </a:r>
            <a:r>
              <a:rPr b="0" lang="pl-PL" sz="2100" spc="-1" strike="noStrike" baseline="-25000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</a:t>
            </a:r>
            <a:r>
              <a:rPr b="0" lang="pl-PL" sz="21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+ 180 = 52+180=232</a:t>
            </a:r>
            <a:endParaRPr b="0" lang="pl-PL" sz="21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</a:pPr>
            <a:endParaRPr b="0" lang="pl-PL" sz="21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13" name="TextShape 3"/>
          <p:cNvSpPr txBox="1"/>
          <p:nvPr/>
        </p:nvSpPr>
        <p:spPr>
          <a:xfrm>
            <a:off x="969120" y="2560320"/>
            <a:ext cx="5047560" cy="35809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 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14" name="Obraz 7" descr=""/>
          <p:cNvPicPr/>
          <p:nvPr/>
        </p:nvPicPr>
        <p:blipFill>
          <a:blip r:embed="rId2"/>
          <a:stretch/>
        </p:blipFill>
        <p:spPr>
          <a:xfrm>
            <a:off x="6782760" y="2560320"/>
            <a:ext cx="4885560" cy="3430800"/>
          </a:xfrm>
          <a:prstGeom prst="rect">
            <a:avLst/>
          </a:prstGeom>
          <a:ln>
            <a:noFill/>
          </a:ln>
        </p:spPr>
      </p:pic>
      <p:sp>
        <p:nvSpPr>
          <p:cNvPr id="115" name="TextShape 4"/>
          <p:cNvSpPr txBox="1"/>
          <p:nvPr/>
        </p:nvSpPr>
        <p:spPr>
          <a:xfrm>
            <a:off x="6181200" y="2560320"/>
            <a:ext cx="4717800" cy="3309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transition spd="slow">
    <p:push dir="u"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Zadania do samodzielnego rozwiązania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457200" indent="-456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AutoNum type="arabicPeriod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Oblicz pole powierzchni całkowitej: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 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a) prostopadłościanu o krawędziach 3cm, 4cm i wysokości 10cm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 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b) sześcianu o krawędzi 5cm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* c) graniastosłupa trójkątnego o wysokości 8, którego podstawą jest trójkąt 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       </a:t>
            </a: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o podstawie 4  i wysokości 6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transition spd="slow">
    <p:wipe dir="l"/>
  </p:transition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POWODZENIA</a:t>
            </a:r>
            <a:endParaRPr b="0" lang="pl-P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ab946b"/>
              </a:buClr>
              <a:buSzPct val="115000"/>
              <a:buFont typeface="Arial"/>
              <a:buChar char="•"/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W razie pytań lub niejasności piszcie </a:t>
            </a:r>
            <a:r>
              <a:rPr b="0" lang="pl-PL" sz="2400" spc="-1" strike="noStrike" u="sng">
                <a:solidFill>
                  <a:srgbClr val="a28a5e"/>
                </a:solidFill>
                <a:uFill>
                  <a:solidFill>
                    <a:srgbClr val="ffffff"/>
                  </a:solidFill>
                </a:uFill>
                <a:latin typeface="Garamond"/>
                <a:hlinkClick r:id="rId1"/>
              </a:rPr>
              <a:t>a.kwasniewska@sp90.edu.gdansk.pl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pl-PL" sz="24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                                                               </a:t>
            </a:r>
            <a:endParaRPr b="0" lang="pl-PL" sz="24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20" name="Obraz 4" descr=""/>
          <p:cNvPicPr/>
          <p:nvPr/>
        </p:nvPicPr>
        <p:blipFill>
          <a:blip r:embed="rId2"/>
          <a:stretch/>
        </p:blipFill>
        <p:spPr>
          <a:xfrm>
            <a:off x="4476600" y="3575880"/>
            <a:ext cx="3124800" cy="203328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120</TotalTime>
  <Application>LibreOffice/5.3.3.2$Windows_X86_64 LibreOffice_project/3d9a8b4b4e538a85e0782bd6c2d430bafe583448</Application>
  <Words>290</Words>
  <Paragraphs>52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2020-03-28T18:16:12Z</dcterms:created>
  <dc:creator>ZKPIG 31</dc:creator>
  <dc:description/>
  <dc:language>pl-PL</dc:language>
  <cp:lastModifiedBy>ZKPIG 31</cp:lastModifiedBy>
  <dcterms:modified xsi:type="dcterms:W3CDTF">2020-03-30T20:09:06Z</dcterms:modified>
  <cp:revision>23</cp:revision>
  <dc:subject/>
  <dc:title>Pole powierzchni całkowitej graniastosłupa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9</vt:i4>
  </property>
</Properties>
</file>