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7559675" cy="10691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3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subTitle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subTitle"/>
          </p:nvPr>
        </p:nvSpPr>
        <p:spPr>
          <a:xfrm>
            <a:off x="677160" y="609480"/>
            <a:ext cx="8596440" cy="612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7716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508212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77160" y="4187520"/>
            <a:ext cx="859644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677160" y="4187520"/>
            <a:ext cx="859644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508212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67716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3583440" y="21607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6490080" y="21607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6490080" y="41875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9" name="PlaceHolder 6"/>
          <p:cNvSpPr>
            <a:spLocks noGrp="1"/>
          </p:cNvSpPr>
          <p:nvPr>
            <p:ph type="body"/>
          </p:nvPr>
        </p:nvSpPr>
        <p:spPr>
          <a:xfrm>
            <a:off x="3583440" y="41875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50" name="PlaceHolder 7"/>
          <p:cNvSpPr>
            <a:spLocks noGrp="1"/>
          </p:cNvSpPr>
          <p:nvPr>
            <p:ph type="body"/>
          </p:nvPr>
        </p:nvSpPr>
        <p:spPr>
          <a:xfrm>
            <a:off x="677160" y="41875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subTitle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subTitle"/>
          </p:nvPr>
        </p:nvSpPr>
        <p:spPr>
          <a:xfrm>
            <a:off x="677160" y="609480"/>
            <a:ext cx="8596440" cy="612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67716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508212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677160" y="4187520"/>
            <a:ext cx="859644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677160" y="4187520"/>
            <a:ext cx="859644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508212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94" name="PlaceHolder 5"/>
          <p:cNvSpPr>
            <a:spLocks noGrp="1"/>
          </p:cNvSpPr>
          <p:nvPr>
            <p:ph type="body"/>
          </p:nvPr>
        </p:nvSpPr>
        <p:spPr>
          <a:xfrm>
            <a:off x="67716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3583440" y="21607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6490080" y="21607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body"/>
          </p:nvPr>
        </p:nvSpPr>
        <p:spPr>
          <a:xfrm>
            <a:off x="6490080" y="41875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00" name="PlaceHolder 6"/>
          <p:cNvSpPr>
            <a:spLocks noGrp="1"/>
          </p:cNvSpPr>
          <p:nvPr>
            <p:ph type="body"/>
          </p:nvPr>
        </p:nvSpPr>
        <p:spPr>
          <a:xfrm>
            <a:off x="3583440" y="41875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01" name="PlaceHolder 7"/>
          <p:cNvSpPr>
            <a:spLocks noGrp="1"/>
          </p:cNvSpPr>
          <p:nvPr>
            <p:ph type="body"/>
          </p:nvPr>
        </p:nvSpPr>
        <p:spPr>
          <a:xfrm>
            <a:off x="677160" y="41875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subTitle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subTitle"/>
          </p:nvPr>
        </p:nvSpPr>
        <p:spPr>
          <a:xfrm>
            <a:off x="677160" y="609480"/>
            <a:ext cx="8596440" cy="612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67716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508212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 type="body"/>
          </p:nvPr>
        </p:nvSpPr>
        <p:spPr>
          <a:xfrm>
            <a:off x="677160" y="4187520"/>
            <a:ext cx="859644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677160" y="4187520"/>
            <a:ext cx="859644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508212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6" name="PlaceHolder 5"/>
          <p:cNvSpPr>
            <a:spLocks noGrp="1"/>
          </p:cNvSpPr>
          <p:nvPr>
            <p:ph type="body"/>
          </p:nvPr>
        </p:nvSpPr>
        <p:spPr>
          <a:xfrm>
            <a:off x="67716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3583440" y="21607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 type="body"/>
          </p:nvPr>
        </p:nvSpPr>
        <p:spPr>
          <a:xfrm>
            <a:off x="6490080" y="21607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51" name="PlaceHolder 5"/>
          <p:cNvSpPr>
            <a:spLocks noGrp="1"/>
          </p:cNvSpPr>
          <p:nvPr>
            <p:ph type="body"/>
          </p:nvPr>
        </p:nvSpPr>
        <p:spPr>
          <a:xfrm>
            <a:off x="6490080" y="41875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52" name="PlaceHolder 6"/>
          <p:cNvSpPr>
            <a:spLocks noGrp="1"/>
          </p:cNvSpPr>
          <p:nvPr>
            <p:ph type="body"/>
          </p:nvPr>
        </p:nvSpPr>
        <p:spPr>
          <a:xfrm>
            <a:off x="3583440" y="41875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53" name="PlaceHolder 7"/>
          <p:cNvSpPr>
            <a:spLocks noGrp="1"/>
          </p:cNvSpPr>
          <p:nvPr>
            <p:ph type="body"/>
          </p:nvPr>
        </p:nvSpPr>
        <p:spPr>
          <a:xfrm>
            <a:off x="677160" y="41875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Line 1"/>
          <p:cNvSpPr/>
          <p:nvPr/>
        </p:nvSpPr>
        <p:spPr>
          <a:xfrm>
            <a:off x="9370800" y="0"/>
            <a:ext cx="1219320" cy="6858000"/>
          </a:xfrm>
          <a:prstGeom prst="line">
            <a:avLst/>
          </a:prstGeom>
          <a:ln w="9360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" name="Line 2"/>
          <p:cNvSpPr/>
          <p:nvPr/>
        </p:nvSpPr>
        <p:spPr>
          <a:xfrm flipH="1">
            <a:off x="7425000" y="3681360"/>
            <a:ext cx="4763520" cy="3176640"/>
          </a:xfrm>
          <a:prstGeom prst="line">
            <a:avLst/>
          </a:prstGeom>
          <a:ln w="9360">
            <a:solidFill>
              <a:schemeClr val="bg1">
                <a:lumMod val="8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9181440" y="-8640"/>
            <a:ext cx="3007080" cy="6866280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9603360" y="-8640"/>
            <a:ext cx="2588040" cy="6866280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8932320" y="3048120"/>
            <a:ext cx="3259440" cy="380952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9334440" y="-8640"/>
            <a:ext cx="2854080" cy="686628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" name="CustomShape 7"/>
          <p:cNvSpPr/>
          <p:nvPr/>
        </p:nvSpPr>
        <p:spPr>
          <a:xfrm>
            <a:off x="10898640" y="-8640"/>
            <a:ext cx="1289880" cy="6866280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" name="CustomShape 8"/>
          <p:cNvSpPr/>
          <p:nvPr/>
        </p:nvSpPr>
        <p:spPr>
          <a:xfrm>
            <a:off x="10938960" y="-8640"/>
            <a:ext cx="1249560" cy="6866280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" name="CustomShape 9"/>
          <p:cNvSpPr/>
          <p:nvPr/>
        </p:nvSpPr>
        <p:spPr>
          <a:xfrm>
            <a:off x="10371600" y="3589920"/>
            <a:ext cx="1816920" cy="326772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" name="CustomShape 10"/>
          <p:cNvSpPr/>
          <p:nvPr/>
        </p:nvSpPr>
        <p:spPr>
          <a:xfrm>
            <a:off x="0" y="4013280"/>
            <a:ext cx="448200" cy="284436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" name="PlaceHolder 1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l-PL" sz="3600" b="0" strike="noStrike" spc="-1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Kliknij, aby edytować styl</a:t>
            </a:r>
            <a:endParaRPr lang="pl-PL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" name="PlaceHolder 12"/>
          <p:cNvSpPr>
            <a:spLocks noGrp="1"/>
          </p:cNvSpPr>
          <p:nvPr>
            <p:ph type="dt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38CA9F7E-3405-48A4-AA1D-AC9C23F9536D}" type="datetime">
              <a:rPr lang="pl-PL" sz="9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2020-04-17</a:t>
            </a:fld>
            <a:endParaRPr lang="pl-PL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" name="PlaceHolder 13"/>
          <p:cNvSpPr>
            <a:spLocks noGrp="1"/>
          </p:cNvSpPr>
          <p:nvPr>
            <p:ph type="ftr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</p:spPr>
        <p:txBody>
          <a:bodyPr anchor="ctr"/>
          <a:lstStyle/>
          <a:p>
            <a:endParaRPr lang="pl-PL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3" name="PlaceHolder 14"/>
          <p:cNvSpPr>
            <a:spLocks noGrp="1"/>
          </p:cNvSpPr>
          <p:nvPr>
            <p:ph type="sldNum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83B677F7-B28D-4198-BD3F-BA8C5987D638}" type="slidenum">
              <a:rPr lang="pl-PL" sz="900" b="0" strike="noStrike" spc="-1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‹#›</a:t>
            </a:fld>
            <a:endParaRPr lang="pl-PL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4" name="PlaceHolder 1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2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2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 1"/>
          <p:cNvSpPr/>
          <p:nvPr/>
        </p:nvSpPr>
        <p:spPr>
          <a:xfrm>
            <a:off x="9370800" y="0"/>
            <a:ext cx="1219320" cy="6858000"/>
          </a:xfrm>
          <a:prstGeom prst="line">
            <a:avLst/>
          </a:prstGeom>
          <a:ln w="9360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2" name="Line 2"/>
          <p:cNvSpPr/>
          <p:nvPr/>
        </p:nvSpPr>
        <p:spPr>
          <a:xfrm flipH="1">
            <a:off x="7425000" y="3681360"/>
            <a:ext cx="4763520" cy="3176640"/>
          </a:xfrm>
          <a:prstGeom prst="line">
            <a:avLst/>
          </a:prstGeom>
          <a:ln w="9360">
            <a:solidFill>
              <a:schemeClr val="bg1">
                <a:lumMod val="8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3" name="CustomShape 3"/>
          <p:cNvSpPr/>
          <p:nvPr/>
        </p:nvSpPr>
        <p:spPr>
          <a:xfrm>
            <a:off x="9181440" y="-8640"/>
            <a:ext cx="3007080" cy="6866280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" name="CustomShape 4"/>
          <p:cNvSpPr/>
          <p:nvPr/>
        </p:nvSpPr>
        <p:spPr>
          <a:xfrm>
            <a:off x="9603360" y="-8640"/>
            <a:ext cx="2588040" cy="6866280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5"/>
          <p:cNvSpPr/>
          <p:nvPr/>
        </p:nvSpPr>
        <p:spPr>
          <a:xfrm>
            <a:off x="8932320" y="3048120"/>
            <a:ext cx="3259440" cy="380952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6"/>
          <p:cNvSpPr/>
          <p:nvPr/>
        </p:nvSpPr>
        <p:spPr>
          <a:xfrm>
            <a:off x="9334440" y="-8640"/>
            <a:ext cx="2854080" cy="686628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" name="CustomShape 7"/>
          <p:cNvSpPr/>
          <p:nvPr/>
        </p:nvSpPr>
        <p:spPr>
          <a:xfrm>
            <a:off x="10898640" y="-8640"/>
            <a:ext cx="1289880" cy="6866280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" name="CustomShape 8"/>
          <p:cNvSpPr/>
          <p:nvPr/>
        </p:nvSpPr>
        <p:spPr>
          <a:xfrm>
            <a:off x="10938960" y="-8640"/>
            <a:ext cx="1249560" cy="6866280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9"/>
          <p:cNvSpPr/>
          <p:nvPr/>
        </p:nvSpPr>
        <p:spPr>
          <a:xfrm>
            <a:off x="10371600" y="3589920"/>
            <a:ext cx="1816920" cy="326772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" name="CustomShape 10"/>
          <p:cNvSpPr/>
          <p:nvPr/>
        </p:nvSpPr>
        <p:spPr>
          <a:xfrm>
            <a:off x="0" y="4013280"/>
            <a:ext cx="448200" cy="284436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PlaceHolder 1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pl-PL" sz="3600" b="0" strike="noStrike" spc="-1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Kliknij, aby edytować styl</a:t>
            </a:r>
            <a:endParaRPr lang="pl-PL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2" name="PlaceHolder 1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Kliknij, aby edytować style wzorca tekstu</a:t>
            </a: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6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Drugi poziom</a:t>
            </a:r>
          </a:p>
          <a:p>
            <a:pPr marL="1143000" lvl="2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Trzeci poziom</a:t>
            </a:r>
          </a:p>
          <a:p>
            <a:pPr marL="1600200" lvl="3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2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Czwarty poziom</a:t>
            </a:r>
          </a:p>
          <a:p>
            <a:pPr marL="2057400" lvl="4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2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Piąty poziom</a:t>
            </a:r>
          </a:p>
        </p:txBody>
      </p:sp>
      <p:sp>
        <p:nvSpPr>
          <p:cNvPr id="63" name="PlaceHolder 13"/>
          <p:cNvSpPr>
            <a:spLocks noGrp="1"/>
          </p:cNvSpPr>
          <p:nvPr>
            <p:ph type="dt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B645EAE6-603A-49C1-A7DF-97AD5E6C661D}" type="datetime">
              <a:rPr lang="pl-PL" sz="9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2020-04-17</a:t>
            </a:fld>
            <a:endParaRPr lang="pl-PL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4" name="PlaceHolder 14"/>
          <p:cNvSpPr>
            <a:spLocks noGrp="1"/>
          </p:cNvSpPr>
          <p:nvPr>
            <p:ph type="ftr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</p:spPr>
        <p:txBody>
          <a:bodyPr anchor="ctr"/>
          <a:lstStyle/>
          <a:p>
            <a:endParaRPr lang="pl-PL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5" name="PlaceHolder 15"/>
          <p:cNvSpPr>
            <a:spLocks noGrp="1"/>
          </p:cNvSpPr>
          <p:nvPr>
            <p:ph type="sldNum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9D3F77E1-C549-408A-A879-DB8AAC945691}" type="slidenum">
              <a:rPr lang="pl-PL" sz="900" b="0" strike="noStrike" spc="-1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‹#›</a:t>
            </a:fld>
            <a:endParaRPr lang="pl-PL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Line 1"/>
          <p:cNvSpPr/>
          <p:nvPr/>
        </p:nvSpPr>
        <p:spPr>
          <a:xfrm>
            <a:off x="9370800" y="0"/>
            <a:ext cx="1219320" cy="6858000"/>
          </a:xfrm>
          <a:prstGeom prst="line">
            <a:avLst/>
          </a:prstGeom>
          <a:ln w="9360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3" name="Line 2"/>
          <p:cNvSpPr/>
          <p:nvPr/>
        </p:nvSpPr>
        <p:spPr>
          <a:xfrm flipH="1">
            <a:off x="7425000" y="3681360"/>
            <a:ext cx="4763520" cy="3176640"/>
          </a:xfrm>
          <a:prstGeom prst="line">
            <a:avLst/>
          </a:prstGeom>
          <a:ln w="9360">
            <a:solidFill>
              <a:schemeClr val="bg1">
                <a:lumMod val="8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4" name="CustomShape 3"/>
          <p:cNvSpPr/>
          <p:nvPr/>
        </p:nvSpPr>
        <p:spPr>
          <a:xfrm>
            <a:off x="9181440" y="-8640"/>
            <a:ext cx="3007080" cy="6866280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5" name="CustomShape 4"/>
          <p:cNvSpPr/>
          <p:nvPr/>
        </p:nvSpPr>
        <p:spPr>
          <a:xfrm>
            <a:off x="9603360" y="-8640"/>
            <a:ext cx="2588040" cy="6866280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6" name="CustomShape 5"/>
          <p:cNvSpPr/>
          <p:nvPr/>
        </p:nvSpPr>
        <p:spPr>
          <a:xfrm>
            <a:off x="8932320" y="3048120"/>
            <a:ext cx="3259440" cy="380952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7" name="CustomShape 6"/>
          <p:cNvSpPr/>
          <p:nvPr/>
        </p:nvSpPr>
        <p:spPr>
          <a:xfrm>
            <a:off x="9334440" y="-8640"/>
            <a:ext cx="2854080" cy="686628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8" name="CustomShape 7"/>
          <p:cNvSpPr/>
          <p:nvPr/>
        </p:nvSpPr>
        <p:spPr>
          <a:xfrm>
            <a:off x="10898640" y="-8640"/>
            <a:ext cx="1289880" cy="6866280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9" name="CustomShape 8"/>
          <p:cNvSpPr/>
          <p:nvPr/>
        </p:nvSpPr>
        <p:spPr>
          <a:xfrm>
            <a:off x="10938960" y="-8640"/>
            <a:ext cx="1249560" cy="6866280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0" name="CustomShape 9"/>
          <p:cNvSpPr/>
          <p:nvPr/>
        </p:nvSpPr>
        <p:spPr>
          <a:xfrm>
            <a:off x="10371600" y="3589920"/>
            <a:ext cx="1816920" cy="326772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" name="CustomShape 10"/>
          <p:cNvSpPr/>
          <p:nvPr/>
        </p:nvSpPr>
        <p:spPr>
          <a:xfrm>
            <a:off x="0" y="4013280"/>
            <a:ext cx="448200" cy="284436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2" name="PlaceHolder 1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l-PL" sz="3600" b="0" strike="noStrike" spc="-1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Kliknij, aby edytować styl</a:t>
            </a:r>
            <a:endParaRPr lang="pl-PL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3" name="PlaceHolder 1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83560" cy="3880440"/>
          </a:xfrm>
          <a:prstGeom prst="rect">
            <a:avLst/>
          </a:prstGeom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Kliknij, aby edytować style wzorca tekstu</a:t>
            </a: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6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Drugi poziom</a:t>
            </a:r>
          </a:p>
          <a:p>
            <a:pPr marL="1143000" lvl="2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Trzeci poziom</a:t>
            </a:r>
          </a:p>
          <a:p>
            <a:pPr marL="1600200" lvl="3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2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Czwarty poziom</a:t>
            </a:r>
          </a:p>
          <a:p>
            <a:pPr marL="2057400" lvl="4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2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Piąty poziom</a:t>
            </a:r>
          </a:p>
        </p:txBody>
      </p:sp>
      <p:sp>
        <p:nvSpPr>
          <p:cNvPr id="114" name="PlaceHolder 13"/>
          <p:cNvSpPr>
            <a:spLocks noGrp="1"/>
          </p:cNvSpPr>
          <p:nvPr>
            <p:ph type="body"/>
          </p:nvPr>
        </p:nvSpPr>
        <p:spPr>
          <a:xfrm>
            <a:off x="5090040" y="2160720"/>
            <a:ext cx="4183560" cy="3880440"/>
          </a:xfrm>
          <a:prstGeom prst="rect">
            <a:avLst/>
          </a:prstGeom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Kliknij, aby edytować style wzorca tekstu</a:t>
            </a: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6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Drugi poziom</a:t>
            </a:r>
          </a:p>
          <a:p>
            <a:pPr marL="1143000" lvl="2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Trzeci poziom</a:t>
            </a:r>
          </a:p>
          <a:p>
            <a:pPr marL="1600200" lvl="3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2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Czwarty poziom</a:t>
            </a:r>
          </a:p>
          <a:p>
            <a:pPr marL="2057400" lvl="4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2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Piąty poziom</a:t>
            </a:r>
          </a:p>
        </p:txBody>
      </p:sp>
      <p:sp>
        <p:nvSpPr>
          <p:cNvPr id="115" name="PlaceHolder 14"/>
          <p:cNvSpPr>
            <a:spLocks noGrp="1"/>
          </p:cNvSpPr>
          <p:nvPr>
            <p:ph type="dt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605FAF1E-3D0D-453E-B0B9-9A7B70E8776F}" type="datetime">
              <a:rPr lang="pl-PL" sz="9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2020-04-17</a:t>
            </a:fld>
            <a:endParaRPr lang="pl-PL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6" name="PlaceHolder 15"/>
          <p:cNvSpPr>
            <a:spLocks noGrp="1"/>
          </p:cNvSpPr>
          <p:nvPr>
            <p:ph type="ftr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</p:spPr>
        <p:txBody>
          <a:bodyPr anchor="ctr"/>
          <a:lstStyle/>
          <a:p>
            <a:endParaRPr lang="pl-PL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7" name="PlaceHolder 16"/>
          <p:cNvSpPr>
            <a:spLocks noGrp="1"/>
          </p:cNvSpPr>
          <p:nvPr>
            <p:ph type="sldNum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1493EE2D-F4B8-4828-9907-7551BB93CB7E}" type="slidenum">
              <a:rPr lang="pl-PL" sz="900" b="0" strike="noStrike" spc="-1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‹#›</a:t>
            </a:fld>
            <a:endParaRPr lang="pl-PL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mailto:akwasniewska@sp90.edu.gdansk.pl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Shape 1"/>
          <p:cNvSpPr txBox="1"/>
          <p:nvPr/>
        </p:nvSpPr>
        <p:spPr>
          <a:xfrm>
            <a:off x="0" y="2634120"/>
            <a:ext cx="10699560" cy="18968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l-PL" sz="6600" b="0" strike="noStrike" spc="-1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Objętość graniastosłupa</a:t>
            </a:r>
            <a:endParaRPr lang="pl-PL" sz="6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  <p:transition spd="med" advTm="20000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Shape 1"/>
          <p:cNvSpPr txBox="1"/>
          <p:nvPr/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pl-PL" sz="3600" b="0" strike="noStrike" spc="-1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Przypomnienie wiadomości</a:t>
            </a:r>
            <a:endParaRPr lang="pl-PL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56" name="TextShape 2"/>
          <p:cNvSpPr txBox="1"/>
          <p:nvPr/>
        </p:nvSpPr>
        <p:spPr>
          <a:xfrm>
            <a:off x="677160" y="2160720"/>
            <a:ext cx="8596440" cy="38804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Graniastosłup prosty to figura przestrzenna zbudowana z: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- dwóch podstaw będących 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przystającymi i równoległymi wielokątami</a:t>
            </a: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,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- ścian bocznych będących prostokątami.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Graniastosłup, którego podstawa jest wielokątem foremnym nazywamy graniastosłupem prawidłowym.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Pole powierzchni całkowitej graniastosłupa obliczamy ze wzoru: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</a:t>
            </a:r>
            <a:r>
              <a:rPr lang="pl-PL" sz="18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lang="pl-PL" sz="1800" b="0" strike="noStrike" spc="-1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</a:t>
            </a:r>
            <a:r>
              <a:rPr lang="pl-PL" sz="18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2·P</a:t>
            </a:r>
            <a:r>
              <a:rPr lang="pl-PL" sz="1800" b="0" strike="noStrike" spc="-1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 </a:t>
            </a:r>
            <a:r>
              <a:rPr lang="pl-PL" sz="18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+ P</a:t>
            </a:r>
            <a:r>
              <a:rPr lang="pl-PL" sz="1800" b="0" strike="noStrike" spc="-1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b  </a:t>
            </a:r>
            <a:r>
              <a:rPr lang="pl-PL" sz="18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gdzie: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</a:pPr>
            <a:r>
              <a:rPr lang="pl-PL" sz="18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P </a:t>
            </a:r>
            <a:r>
              <a:rPr lang="pl-PL" sz="1800" b="0" strike="noStrike" spc="-1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  </a:t>
            </a:r>
            <a:r>
              <a:rPr lang="pl-PL" sz="18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- pole podstawy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</a:pPr>
            <a:r>
              <a:rPr lang="pl-PL" sz="18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P</a:t>
            </a:r>
            <a:r>
              <a:rPr lang="pl-PL" sz="1800" b="0" strike="noStrike" spc="-1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b </a:t>
            </a:r>
            <a:r>
              <a:rPr lang="pl-PL" sz="18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- pole powierzchni bocznej 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  <p:transition spd="med" advTm="20000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xtShape 1"/>
          <p:cNvSpPr txBox="1"/>
          <p:nvPr/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pl-PL" sz="3600" b="0" strike="noStrike" spc="-1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Objętość graniastosłupa prostego</a:t>
            </a:r>
            <a:endParaRPr lang="pl-PL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58" name="TextShape 2"/>
          <p:cNvSpPr txBox="1"/>
          <p:nvPr/>
        </p:nvSpPr>
        <p:spPr>
          <a:xfrm>
            <a:off x="677160" y="2160720"/>
            <a:ext cx="4183560" cy="38804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Objętość każdego graniastosłupa obliczamy ze wzoru: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</a:t>
            </a:r>
            <a:r>
              <a:rPr lang="pl-PL" sz="24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V = P</a:t>
            </a:r>
            <a:r>
              <a:rPr lang="pl-PL" sz="2400" b="1" strike="noStrike" spc="-1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lang="pl-PL" sz="24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· h    </a:t>
            </a:r>
            <a:endParaRPr lang="pl-PL" sz="24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gdzie: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P</a:t>
            </a:r>
            <a:r>
              <a:rPr lang="pl-PL" sz="2000" b="0" strike="noStrike" spc="-1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 </a:t>
            </a:r>
            <a:r>
              <a:rPr lang="pl-PL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- pole podstawy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h – wysokość graniastosłupa</a:t>
            </a:r>
          </a:p>
        </p:txBody>
      </p:sp>
      <p:pic>
        <p:nvPicPr>
          <p:cNvPr id="159" name="Symbol zastępczy zawartości 4"/>
          <p:cNvPicPr/>
          <p:nvPr/>
        </p:nvPicPr>
        <p:blipFill>
          <a:blip r:embed="rId2"/>
          <a:stretch/>
        </p:blipFill>
        <p:spPr>
          <a:xfrm>
            <a:off x="5419800" y="1930320"/>
            <a:ext cx="3478320" cy="1890720"/>
          </a:xfrm>
          <a:prstGeom prst="rect">
            <a:avLst/>
          </a:prstGeom>
          <a:ln>
            <a:noFill/>
          </a:ln>
        </p:spPr>
      </p:pic>
      <p:pic>
        <p:nvPicPr>
          <p:cNvPr id="160" name="Obraz 5"/>
          <p:cNvPicPr/>
          <p:nvPr/>
        </p:nvPicPr>
        <p:blipFill>
          <a:blip r:embed="rId3"/>
          <a:stretch/>
        </p:blipFill>
        <p:spPr>
          <a:xfrm>
            <a:off x="5419800" y="3821400"/>
            <a:ext cx="2563920" cy="2551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 advTm="20000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Shape 1"/>
          <p:cNvSpPr txBox="1"/>
          <p:nvPr/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pl-PL" sz="3600" b="0" strike="noStrike" spc="-1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Objętość graniastosłupa czworokątnego</a:t>
            </a:r>
            <a:r>
              <a:t/>
            </a:r>
            <a:br/>
            <a:r>
              <a:rPr lang="pl-PL" sz="3600" b="0" strike="noStrike" spc="-1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Prostopadłościanu i sześcianu</a:t>
            </a:r>
            <a:endParaRPr lang="pl-PL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62" name="TextShape 2"/>
          <p:cNvSpPr txBox="1"/>
          <p:nvPr/>
        </p:nvSpPr>
        <p:spPr>
          <a:xfrm>
            <a:off x="677160" y="2160720"/>
            <a:ext cx="4183560" cy="388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Objętość prostopadłościanu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24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V = P</a:t>
            </a:r>
            <a:r>
              <a:rPr lang="pl-PL" sz="2400" b="1" strike="noStrike" spc="-1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lang="pl-PL" sz="24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· h = a · b · c</a:t>
            </a:r>
            <a:endParaRPr lang="pl-PL" sz="24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pl-PL" sz="24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</a:t>
            </a:r>
          </a:p>
        </p:txBody>
      </p:sp>
      <p:sp>
        <p:nvSpPr>
          <p:cNvPr id="163" name="TextShape 3"/>
          <p:cNvSpPr txBox="1"/>
          <p:nvPr/>
        </p:nvSpPr>
        <p:spPr>
          <a:xfrm>
            <a:off x="5090040" y="2160720"/>
            <a:ext cx="4183560" cy="388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Objętość sześcianu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24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V = P</a:t>
            </a:r>
            <a:r>
              <a:rPr lang="pl-PL" sz="2400" b="1" strike="noStrike" spc="-1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lang="pl-PL" sz="24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· h = a · a · a = a</a:t>
            </a:r>
            <a:r>
              <a:rPr lang="pl-PL" sz="2400" b="1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 </a:t>
            </a:r>
            <a:endParaRPr lang="pl-PL" sz="24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64" name="CustomShape 4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5" name="Obraz 6"/>
          <p:cNvPicPr/>
          <p:nvPr/>
        </p:nvPicPr>
        <p:blipFill>
          <a:blip r:embed="rId2"/>
          <a:stretch/>
        </p:blipFill>
        <p:spPr>
          <a:xfrm>
            <a:off x="6018840" y="3766680"/>
            <a:ext cx="2237760" cy="1814760"/>
          </a:xfrm>
          <a:prstGeom prst="rect">
            <a:avLst/>
          </a:prstGeom>
          <a:ln>
            <a:noFill/>
          </a:ln>
        </p:spPr>
      </p:pic>
      <p:pic>
        <p:nvPicPr>
          <p:cNvPr id="166" name="Obraz 7"/>
          <p:cNvPicPr/>
          <p:nvPr/>
        </p:nvPicPr>
        <p:blipFill>
          <a:blip r:embed="rId3"/>
          <a:stretch/>
        </p:blipFill>
        <p:spPr>
          <a:xfrm>
            <a:off x="1610280" y="3616560"/>
            <a:ext cx="1937520" cy="2424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 advTm="20000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Shape 1"/>
          <p:cNvSpPr txBox="1"/>
          <p:nvPr/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l-PL" sz="4400" b="0" strike="noStrike" spc="-1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Jednostki objętości</a:t>
            </a:r>
            <a:endParaRPr lang="pl-PL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68" name="TextShape 2"/>
          <p:cNvSpPr txBox="1"/>
          <p:nvPr/>
        </p:nvSpPr>
        <p:spPr>
          <a:xfrm>
            <a:off x="677160" y="2160720"/>
            <a:ext cx="9162360" cy="388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Do określania objętości figur przestrzennych, w tym graniastosłupów używamy następujących jednostek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: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1 mm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1 cm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 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1000 mm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, ponieważ 1cm = 10 mm to 1cm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(10mm)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1000mm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1 dm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 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1000cm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,  ponieważ 1dm = 10cm to 1 dm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 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(10cm)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 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 1000cm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1 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  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1000000 cm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 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, ponieważ 1m = 100cm to 1m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(100cm)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1000000cm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1 km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 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1000000000m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, ponieważ 1km = 1000m to 1km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=(1000m)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1000000000m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   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1l = 1dm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   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1ml = 1cm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  <p:transition spd="med" advTm="20000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pl-PL" sz="3600" b="0" strike="noStrike" spc="-1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Zadanie1</a:t>
            </a:r>
            <a:r>
              <a:t/>
            </a:r>
            <a:br/>
            <a:r>
              <a:rPr lang="pl-PL" sz="3600" b="0" strike="noStrike" spc="-1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Zamień jednostki</a:t>
            </a:r>
            <a:endParaRPr lang="pl-PL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70" name="TextShape 2"/>
          <p:cNvSpPr txBox="1"/>
          <p:nvPr/>
        </p:nvSpPr>
        <p:spPr>
          <a:xfrm>
            <a:off x="677160" y="2160720"/>
            <a:ext cx="8596440" cy="38804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pl-PL" sz="2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3cm</a:t>
            </a:r>
            <a:r>
              <a:rPr lang="pl-PL" sz="24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lang="pl-PL" sz="2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 ..................mm</a:t>
            </a:r>
            <a:r>
              <a:rPr lang="pl-PL" sz="24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lang="pl-PL" sz="24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pl-PL" sz="2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12dm</a:t>
            </a:r>
            <a:r>
              <a:rPr lang="pl-PL" sz="24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lang="pl-PL" sz="2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.................cm</a:t>
            </a:r>
            <a:r>
              <a:rPr lang="pl-PL" sz="24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lang="pl-PL" sz="24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pl-PL" sz="2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5000mm</a:t>
            </a:r>
            <a:r>
              <a:rPr lang="pl-PL" sz="24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lang="pl-PL" sz="2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.............cm</a:t>
            </a:r>
            <a:r>
              <a:rPr lang="pl-PL" sz="24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lang="pl-PL" sz="24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pl-PL" sz="2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5 dm</a:t>
            </a:r>
            <a:r>
              <a:rPr lang="pl-PL" sz="24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lang="pl-PL" sz="2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.................l</a:t>
            </a: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pl-PL" sz="2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4000000cm</a:t>
            </a:r>
            <a:r>
              <a:rPr lang="pl-PL" sz="24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lang="pl-PL" sz="2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..........m</a:t>
            </a:r>
            <a:r>
              <a:rPr lang="pl-PL" sz="24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lang="pl-PL" sz="24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pl-PL" sz="2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300cm</a:t>
            </a:r>
            <a:r>
              <a:rPr lang="pl-PL" sz="24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r>
              <a:rPr lang="pl-PL" sz="2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................ml</a:t>
            </a:r>
          </a:p>
        </p:txBody>
      </p:sp>
    </p:spTree>
  </p:cSld>
  <p:clrMapOvr>
    <a:masterClrMapping/>
  </p:clrMapOvr>
  <p:transition spd="med" advTm="20000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Shape 1"/>
          <p:cNvSpPr txBox="1"/>
          <p:nvPr/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pl-PL" sz="3600" b="0" strike="noStrike" spc="-1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Obliczanie objętości – przykłady              z rozwiązaniami</a:t>
            </a:r>
            <a:endParaRPr lang="pl-PL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72" name="TextShape 2"/>
          <p:cNvSpPr txBox="1"/>
          <p:nvPr/>
        </p:nvSpPr>
        <p:spPr>
          <a:xfrm>
            <a:off x="677160" y="1930320"/>
            <a:ext cx="4904280" cy="46612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u="sng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Zadanie 2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Oblicz objętość graniastosłupa przedstawionego na rysunku.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Dane: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a = 6cm,  b = 3cm, h = 10cm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Rozwiązanie: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6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V = P</a:t>
            </a:r>
            <a:r>
              <a:rPr lang="pl-PL" sz="1600" b="1" strike="noStrike" spc="-1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lang="pl-PL" sz="16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· h</a:t>
            </a:r>
            <a:endParaRPr lang="pl-PL" sz="16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6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W podstawie znajduje się prostokąt więc pole podstawy obliczamy ze wzoru na pole prostokąta</a:t>
            </a:r>
            <a:endParaRPr lang="pl-PL" sz="16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6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lang="pl-PL" sz="1600" b="1" strike="noStrike" spc="-1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 </a:t>
            </a:r>
            <a:r>
              <a:rPr lang="pl-PL" sz="16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a · b = 6cm · 3cm =18cm</a:t>
            </a:r>
            <a:r>
              <a:rPr lang="pl-PL" sz="1600" b="1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2</a:t>
            </a:r>
            <a:endParaRPr lang="pl-PL" sz="16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6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Po podstawieniu do wzoru na objętość otrzymamy:</a:t>
            </a:r>
            <a:endParaRPr lang="pl-PL" sz="16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6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V = P</a:t>
            </a:r>
            <a:r>
              <a:rPr lang="pl-PL" sz="1600" b="1" strike="noStrike" spc="-1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lang="pl-PL" sz="16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· h = 18cm</a:t>
            </a:r>
            <a:r>
              <a:rPr lang="pl-PL" sz="1600" b="1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2</a:t>
            </a:r>
            <a:r>
              <a:rPr lang="pl-PL" sz="16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· 10cm = 180cm</a:t>
            </a:r>
            <a:r>
              <a:rPr lang="pl-PL" sz="1600" b="1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lang="pl-PL" sz="16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pl-PL" sz="16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pic>
        <p:nvPicPr>
          <p:cNvPr id="173" name="Symbol zastępczy zawartości 4"/>
          <p:cNvPicPr/>
          <p:nvPr/>
        </p:nvPicPr>
        <p:blipFill>
          <a:blip r:embed="rId2"/>
          <a:stretch/>
        </p:blipFill>
        <p:spPr>
          <a:xfrm>
            <a:off x="6181560" y="2511360"/>
            <a:ext cx="2415960" cy="2732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 advTm="20000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Shape 1"/>
          <p:cNvSpPr txBox="1"/>
          <p:nvPr/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pl-PL" sz="3600" b="0" strike="noStrike" spc="-1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Obliczanie objętości – przykłady              z rozwiązaniami</a:t>
            </a:r>
            <a:endParaRPr lang="pl-PL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75" name="TextShape 2"/>
          <p:cNvSpPr txBox="1"/>
          <p:nvPr/>
        </p:nvSpPr>
        <p:spPr>
          <a:xfrm>
            <a:off x="677160" y="2160720"/>
            <a:ext cx="8596440" cy="44445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u="sng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Zadanie 3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Oblicz objętość graniastosłupa prostego o wysokości 10cm, którego podstawą jest romb o przekątnych 9cmi 12 cm.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Dane: 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h = 10 cm,  e = 9 cm,   f = 12 cm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Rozwiązanie: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6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</a:t>
            </a:r>
            <a:r>
              <a:rPr lang="pl-PL" sz="16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V = P</a:t>
            </a:r>
            <a:r>
              <a:rPr lang="pl-PL" sz="1600" b="1" strike="noStrike" spc="-1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lang="pl-PL" sz="16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· h    </a:t>
            </a:r>
            <a:endParaRPr lang="pl-PL" sz="16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Ponieważ w podstawie jest romb, pole podstawy obliczamy ze wzoru na pole rombu: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2000" b="1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</a:t>
            </a:r>
            <a:r>
              <a:rPr lang="pl-PL" sz="2000" b="1" strike="noStrike" spc="-1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</a:t>
            </a:r>
            <a:r>
              <a:rPr lang="pl-PL" sz="2000" b="1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= </a:t>
            </a:r>
            <a:r>
              <a:rPr lang="pl-PL" sz="18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= 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cm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2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= 54cm</a:t>
            </a:r>
            <a:r>
              <a:rPr lang="pl-PL" sz="1800" b="0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2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6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V = P</a:t>
            </a:r>
            <a:r>
              <a:rPr lang="pl-PL" sz="1600" b="1" strike="noStrike" spc="-1" baseline="-25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</a:t>
            </a:r>
            <a:r>
              <a:rPr lang="pl-PL" sz="16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· h = 54cm</a:t>
            </a:r>
            <a:r>
              <a:rPr lang="pl-PL" sz="1600" b="1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2 </a:t>
            </a:r>
            <a:r>
              <a:rPr lang="pl-PL" sz="16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· 10cm =540 cm</a:t>
            </a:r>
            <a:r>
              <a:rPr lang="pl-PL" sz="1600" b="1" strike="noStrike" spc="-1" baseline="3000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</a:t>
            </a:r>
            <a:endParaRPr lang="pl-PL" sz="16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76" name="TextShape 3"/>
          <p:cNvSpPr txBox="1"/>
          <p:nvPr/>
        </p:nvSpPr>
        <p:spPr>
          <a:xfrm>
            <a:off x="677160" y="2160720"/>
            <a:ext cx="8596440" cy="444456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pl-PL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 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Ovr>
    <a:masterClrMapping/>
  </p:clrMapOvr>
  <p:transition spd="med" advTm="20000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Shape 1"/>
          <p:cNvSpPr txBox="1"/>
          <p:nvPr/>
        </p:nvSpPr>
        <p:spPr>
          <a:xfrm>
            <a:off x="677160" y="354960"/>
            <a:ext cx="8596440" cy="9003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pl-PL" sz="3600" b="0" strike="noStrike" spc="-1">
                <a:solidFill>
                  <a:srgbClr val="90C226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Zadania do samodzielnego rozwiązania</a:t>
            </a:r>
            <a:endParaRPr lang="pl-PL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78" name="TextShape 2"/>
          <p:cNvSpPr txBox="1"/>
          <p:nvPr/>
        </p:nvSpPr>
        <p:spPr>
          <a:xfrm>
            <a:off x="677160" y="1255680"/>
            <a:ext cx="8596440" cy="56019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u="sng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Zadanie 4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a) Oblicz objętość sześcianu o krawędzi 5dm.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b) Prostopadłościanu o wymiarach podstawy 3cmx4cm i wysokości 7cm.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u="sng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Zadanie 5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Oblicz objętości graniastosłupów przedstawionych na rysunku poniżej.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pl-PL" sz="1800" b="0" strike="noStrike" spc="-1">
                <a:solidFill>
                  <a:srgbClr val="92D05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POWODZENIA </a:t>
            </a:r>
            <a:r>
              <a:rPr lang="pl-PL" sz="1800" b="0" strike="noStrike" spc="-1">
                <a:solidFill>
                  <a:srgbClr val="92D050"/>
                </a:solidFill>
                <a:uFill>
                  <a:solidFill>
                    <a:srgbClr val="FFFFFF"/>
                  </a:solidFill>
                </a:uFill>
                <a:latin typeface="Wingdings"/>
              </a:rPr>
              <a:t></a:t>
            </a:r>
            <a:r>
              <a:rPr lang="pl-PL" sz="1800" b="0" strike="noStrike" spc="-1">
                <a:solidFill>
                  <a:srgbClr val="92D05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</a:t>
            </a:r>
            <a:r>
              <a:rPr lang="pl-PL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Pytania o odpowiedzi proszę przesłać na adres:           </a:t>
            </a:r>
            <a:r>
              <a:rPr lang="pl-PL" sz="1800" b="0" u="sng" strike="noStrike" spc="-1">
                <a:solidFill>
                  <a:srgbClr val="B2D76D"/>
                </a:solidFill>
                <a:uFill>
                  <a:solidFill>
                    <a:srgbClr val="FFFFFF"/>
                  </a:solidFill>
                </a:uFill>
                <a:latin typeface="Trebuchet MS"/>
                <a:hlinkClick r:id="rId2"/>
              </a:rPr>
              <a:t>akwasniewska@sp90.edu.gdansk.pl</a:t>
            </a: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pl-PL" sz="18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pic>
        <p:nvPicPr>
          <p:cNvPr id="179" name="Obraz 3"/>
          <p:cNvPicPr/>
          <p:nvPr/>
        </p:nvPicPr>
        <p:blipFill>
          <a:blip r:embed="rId3"/>
          <a:stretch/>
        </p:blipFill>
        <p:spPr>
          <a:xfrm>
            <a:off x="1283040" y="3575880"/>
            <a:ext cx="6236640" cy="2306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 advTm="200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101</TotalTime>
  <Words>463</Words>
  <Application>Microsoft Office PowerPoint</Application>
  <PresentationFormat>Panoramiczny</PresentationFormat>
  <Paragraphs>78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9</vt:i4>
      </vt:variant>
    </vt:vector>
  </HeadingPairs>
  <TitlesOfParts>
    <vt:vector size="20" baseType="lpstr">
      <vt:lpstr>Arial</vt:lpstr>
      <vt:lpstr>DejaVu Sans</vt:lpstr>
      <vt:lpstr>Garamond</vt:lpstr>
      <vt:lpstr>Symbol</vt:lpstr>
      <vt:lpstr>Times New Roman</vt:lpstr>
      <vt:lpstr>Trebuchet MS</vt:lpstr>
      <vt:lpstr>Wingdings</vt:lpstr>
      <vt:lpstr>Wingdings 3</vt:lpstr>
      <vt:lpstr>Office Theme</vt:lpstr>
      <vt:lpstr>Office Theme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Objętość graniastosłupa</dc:title>
  <dc:subject/>
  <dc:creator>ZKPIG 31</dc:creator>
  <dc:description/>
  <cp:lastModifiedBy>ZKPiG31</cp:lastModifiedBy>
  <cp:revision>21</cp:revision>
  <dcterms:created xsi:type="dcterms:W3CDTF">2020-04-07T16:01:15Z</dcterms:created>
  <dcterms:modified xsi:type="dcterms:W3CDTF">2020-04-17T07:02:15Z</dcterms:modified>
  <dc:language>pl-PL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Panoramiczny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9</vt:i4>
  </property>
</Properties>
</file>