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8" r:id="rId2"/>
    <p:sldId id="258" r:id="rId3"/>
    <p:sldId id="259" r:id="rId4"/>
    <p:sldId id="264" r:id="rId5"/>
    <p:sldId id="262" r:id="rId6"/>
    <p:sldId id="263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411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75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487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5374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05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749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4383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71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25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286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673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889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3784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477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125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399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2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1E44296-1487-4F68-81BA-E8F201DA2A69}" type="datetimeFigureOut">
              <a:rPr lang="pl-PL" smtClean="0"/>
              <a:t>2020-04-17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035D55-FBE5-458B-9F7F-7F8B1D59A2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75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a.kwasniewska@sp90.edu.gdansk.p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402" y="655094"/>
            <a:ext cx="9601196" cy="1630906"/>
          </a:xfrm>
        </p:spPr>
        <p:txBody>
          <a:bodyPr>
            <a:normAutofit fontScale="90000"/>
          </a:bodyPr>
          <a:lstStyle/>
          <a:p>
            <a:r>
              <a:rPr lang="pl-PL" sz="6600" dirty="0">
                <a:solidFill>
                  <a:prstClr val="black"/>
                </a:solidFill>
              </a:rPr>
              <a:t>Pole powierzchni całkowitej graniastosłupa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295" y="3384644"/>
            <a:ext cx="2210936" cy="175857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690" y="3062928"/>
            <a:ext cx="1819417" cy="214269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479" y="3138986"/>
            <a:ext cx="1746914" cy="199058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6641" y="3138986"/>
            <a:ext cx="2838734" cy="214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6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402" y="614150"/>
            <a:ext cx="9601196" cy="1064525"/>
          </a:xfrm>
        </p:spPr>
        <p:txBody>
          <a:bodyPr/>
          <a:lstStyle/>
          <a:p>
            <a:r>
              <a:rPr lang="pl-PL" dirty="0" smtClean="0"/>
              <a:t>!!! Przypomnienie wiadomości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2674960"/>
            <a:ext cx="9601196" cy="3200907"/>
          </a:xfrm>
        </p:spPr>
        <p:txBody>
          <a:bodyPr/>
          <a:lstStyle/>
          <a:p>
            <a:pPr marL="0" indent="0">
              <a:buNone/>
            </a:pPr>
            <a:r>
              <a:rPr lang="pl-PL" sz="2800" b="1" dirty="0" smtClean="0"/>
              <a:t>Graniastosłup to figura przestrzenna, która zbudowana jest z :</a:t>
            </a:r>
          </a:p>
          <a:p>
            <a:r>
              <a:rPr lang="pl-PL" dirty="0" smtClean="0"/>
              <a:t>2 podstaw w kształcie dowolnego wielokąta</a:t>
            </a:r>
          </a:p>
          <a:p>
            <a:r>
              <a:rPr lang="pl-PL" dirty="0" smtClean="0"/>
              <a:t>Ścian bocznych w kształcie prostokątów</a:t>
            </a:r>
          </a:p>
          <a:p>
            <a:endParaRPr lang="pl-PL" dirty="0"/>
          </a:p>
        </p:txBody>
      </p:sp>
      <p:sp>
        <p:nvSpPr>
          <p:cNvPr id="4" name="AutoShape 2" descr="Graniastosłup prosty - Epodreczniki.p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4" descr="Graniastosłup prosty - Epodreczniki.p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063" y="3739487"/>
            <a:ext cx="4367283" cy="249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54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402" y="327547"/>
            <a:ext cx="9601196" cy="1828800"/>
          </a:xfrm>
        </p:spPr>
        <p:txBody>
          <a:bodyPr>
            <a:normAutofit/>
          </a:bodyPr>
          <a:lstStyle/>
          <a:p>
            <a:r>
              <a:rPr lang="pl-PL" dirty="0" smtClean="0"/>
              <a:t>Pole powierzchni całkowitej graniastosłupa to suma pól wszystkich jego ścian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Pole powierzchni całkowitej </a:t>
            </a:r>
            <a:r>
              <a:rPr lang="pl-PL" b="1" dirty="0" smtClean="0"/>
              <a:t>SZEŚCIANU</a:t>
            </a:r>
            <a:r>
              <a:rPr lang="pl-PL" dirty="0" smtClean="0"/>
              <a:t> to suma pól sześciu jednakowych kwadratów, z których jest zbudowany</a:t>
            </a:r>
          </a:p>
          <a:p>
            <a:pPr marL="0" indent="0">
              <a:buNone/>
            </a:pPr>
            <a:r>
              <a:rPr lang="pl-PL" dirty="0" smtClean="0"/>
              <a:t>P     = a · a</a:t>
            </a:r>
          </a:p>
          <a:p>
            <a:pPr marL="0" indent="0">
              <a:buNone/>
            </a:pPr>
            <a:r>
              <a:rPr lang="pl-PL" dirty="0" smtClean="0"/>
              <a:t>P </a:t>
            </a:r>
            <a:r>
              <a:rPr lang="pl-PL" baseline="-25000" dirty="0" smtClean="0"/>
              <a:t>c</a:t>
            </a:r>
            <a:r>
              <a:rPr lang="pl-PL" dirty="0" smtClean="0"/>
              <a:t> = 6 · a</a:t>
            </a:r>
            <a:r>
              <a:rPr lang="pl-PL" baseline="30000" dirty="0" smtClean="0"/>
              <a:t>2</a:t>
            </a:r>
          </a:p>
          <a:p>
            <a:pPr marL="0" indent="0">
              <a:buNone/>
            </a:pPr>
            <a:r>
              <a:rPr lang="pl-PL" dirty="0" smtClean="0"/>
              <a:t>P </a:t>
            </a:r>
            <a:r>
              <a:rPr lang="pl-PL" baseline="-25000" dirty="0" smtClean="0"/>
              <a:t>c </a:t>
            </a:r>
            <a:r>
              <a:rPr lang="pl-PL" dirty="0" smtClean="0"/>
              <a:t> = 6· (1cm)</a:t>
            </a:r>
            <a:r>
              <a:rPr lang="pl-PL" baseline="30000" dirty="0" smtClean="0"/>
              <a:t>2 </a:t>
            </a:r>
            <a:r>
              <a:rPr lang="pl-PL" dirty="0" smtClean="0"/>
              <a:t> = 6 cm</a:t>
            </a:r>
            <a:r>
              <a:rPr lang="pl-PL" baseline="30000" dirty="0" smtClean="0"/>
              <a:t>2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594" y="3589361"/>
            <a:ext cx="4913193" cy="158314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1610436" y="3712191"/>
            <a:ext cx="163773" cy="15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79197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Zapamiętaj!!!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298448" y="2560319"/>
                <a:ext cx="4718304" cy="367670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pl-PL" sz="2000" dirty="0" smtClean="0"/>
                  <a:t>Pole podstawy obliczamy z jednego ze wzorów:</a:t>
                </a:r>
              </a:p>
              <a:p>
                <a:pPr marL="0" indent="0">
                  <a:buNone/>
                </a:pPr>
                <a:r>
                  <a:rPr lang="pl-PL" sz="2000" dirty="0" smtClean="0"/>
                  <a:t>P = a · b      pole prostokąta</a:t>
                </a:r>
              </a:p>
              <a:p>
                <a:pPr marL="0" indent="0">
                  <a:buNone/>
                </a:pPr>
                <a:r>
                  <a:rPr lang="pl-PL" sz="2000" dirty="0" smtClean="0"/>
                  <a:t>P =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 ·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       pole kwadratu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 =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 ·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h       pole równoległoboku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 =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 · h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lub 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pl-PL" sz="200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    pole rombu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)·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 smtClean="0"/>
                  <a:t>   pole trapezu</a:t>
                </a:r>
              </a:p>
              <a:p>
                <a:pPr marL="0" indent="0">
                  <a:buNone/>
                </a:pPr>
                <a:r>
                  <a:rPr lang="pl-PL" sz="2000" dirty="0" smtClean="0"/>
                  <a:t>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2000" b="0" i="1" smtClean="0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pl-PL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pl-PL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 smtClean="0"/>
                  <a:t>         pole trójkąta</a:t>
                </a:r>
                <a:endParaRPr lang="pl-PL" sz="20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298448" y="2560319"/>
                <a:ext cx="4718304" cy="3676707"/>
              </a:xfrm>
              <a:blipFill rotWithShape="0">
                <a:blip r:embed="rId2"/>
                <a:stretch>
                  <a:fillRect l="-1550" t="-248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Pole powierzchni bocznej to suma pól ścian bocznych, które są prostokątami, dlatego zawsze obliczamy ze wzoru na pole prostokąta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                          </a:t>
            </a:r>
            <a:r>
              <a:rPr lang="pl-PL" sz="3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P </a:t>
            </a:r>
            <a:r>
              <a:rPr lang="pl-PL" sz="3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= a · b 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250980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Pole powierzchni całkowitej prostopadłościanu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41696" y="2560320"/>
            <a:ext cx="5472752" cy="3310128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P</a:t>
            </a:r>
            <a:r>
              <a:rPr lang="pl-PL" baseline="-25000" dirty="0" smtClean="0"/>
              <a:t>C</a:t>
            </a:r>
            <a:r>
              <a:rPr lang="pl-PL" dirty="0" smtClean="0"/>
              <a:t> = 2·P</a:t>
            </a:r>
            <a:r>
              <a:rPr lang="pl-PL" baseline="-25000" dirty="0"/>
              <a:t>p</a:t>
            </a:r>
            <a:r>
              <a:rPr lang="pl-PL" baseline="-25000" dirty="0" smtClean="0"/>
              <a:t> </a:t>
            </a:r>
            <a:r>
              <a:rPr lang="pl-PL" dirty="0" smtClean="0"/>
              <a:t>+ P</a:t>
            </a:r>
            <a:r>
              <a:rPr lang="pl-PL" baseline="-25000" dirty="0" smtClean="0"/>
              <a:t>b  </a:t>
            </a:r>
            <a:r>
              <a:rPr lang="pl-PL" dirty="0" smtClean="0"/>
              <a:t> gdzie:</a:t>
            </a:r>
          </a:p>
          <a:p>
            <a:pPr marL="0" indent="0">
              <a:buNone/>
            </a:pPr>
            <a:r>
              <a:rPr lang="pl-PL" dirty="0" smtClean="0"/>
              <a:t>P </a:t>
            </a:r>
            <a:r>
              <a:rPr lang="pl-PL" baseline="-25000" dirty="0" err="1" smtClean="0"/>
              <a:t>p</a:t>
            </a:r>
            <a:r>
              <a:rPr lang="pl-PL" baseline="-25000" dirty="0" smtClean="0"/>
              <a:t>  </a:t>
            </a:r>
            <a:r>
              <a:rPr lang="pl-PL" dirty="0" smtClean="0"/>
              <a:t> - pole podstawy</a:t>
            </a:r>
          </a:p>
          <a:p>
            <a:pPr marL="0" indent="0">
              <a:buNone/>
            </a:pPr>
            <a:r>
              <a:rPr lang="pl-PL" dirty="0" smtClean="0"/>
              <a:t>P</a:t>
            </a:r>
            <a:r>
              <a:rPr lang="pl-PL" baseline="-25000" dirty="0" smtClean="0"/>
              <a:t>b </a:t>
            </a:r>
            <a:r>
              <a:rPr lang="pl-PL" dirty="0" smtClean="0"/>
              <a:t> - pole powierzchni bocznej </a:t>
            </a:r>
          </a:p>
          <a:p>
            <a:pPr marL="0" indent="0">
              <a:buNone/>
            </a:pPr>
            <a:r>
              <a:rPr lang="pl-PL" dirty="0" smtClean="0"/>
              <a:t>Stąd:</a:t>
            </a:r>
          </a:p>
          <a:p>
            <a:pPr marL="0" indent="0">
              <a:buNone/>
            </a:pPr>
            <a:r>
              <a:rPr lang="pl-PL" dirty="0" smtClean="0"/>
              <a:t>P</a:t>
            </a:r>
            <a:r>
              <a:rPr lang="pl-PL" baseline="-25000" dirty="0" smtClean="0"/>
              <a:t>C </a:t>
            </a:r>
            <a:r>
              <a:rPr lang="pl-PL" dirty="0" smtClean="0"/>
              <a:t> = 2·a·b + 2·a·h + 2·b·h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2812" y="2715904"/>
            <a:ext cx="4162567" cy="315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1691"/>
      </p:ext>
    </p:extLst>
  </p:cSld>
  <p:clrMapOvr>
    <a:masterClrMapping/>
  </p:clrMapOvr>
  <p:transition spd="slow" advTm="1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402" y="600501"/>
            <a:ext cx="9601196" cy="1959817"/>
          </a:xfrm>
        </p:spPr>
        <p:txBody>
          <a:bodyPr>
            <a:normAutofit/>
          </a:bodyPr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173707" y="2560319"/>
            <a:ext cx="6578221" cy="3581173"/>
          </a:xfrm>
        </p:spPr>
        <p:txBody>
          <a:bodyPr/>
          <a:lstStyle/>
          <a:p>
            <a:r>
              <a:rPr lang="pl-PL" dirty="0" smtClean="0"/>
              <a:t>Oblicz pole powierzchni prostopadłościanu przedstawionego obok.</a:t>
            </a:r>
          </a:p>
          <a:p>
            <a:pPr marL="0" indent="0">
              <a:buNone/>
            </a:pPr>
            <a:r>
              <a:rPr lang="pl-PL" dirty="0">
                <a:solidFill>
                  <a:prstClr val="black">
                    <a:lumMod val="85000"/>
                    <a:lumOff val="15000"/>
                  </a:prstClr>
                </a:solidFill>
              </a:rPr>
              <a:t>P</a:t>
            </a:r>
            <a:r>
              <a:rPr lang="pl-PL" baseline="-25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C</a:t>
            </a:r>
            <a:r>
              <a:rPr lang="pl-PL" dirty="0">
                <a:solidFill>
                  <a:prstClr val="black">
                    <a:lumMod val="85000"/>
                    <a:lumOff val="15000"/>
                  </a:prstClr>
                </a:solidFill>
              </a:rPr>
              <a:t> = 2·P</a:t>
            </a:r>
            <a:r>
              <a:rPr lang="pl-PL" baseline="-25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p </a:t>
            </a:r>
            <a:r>
              <a:rPr lang="pl-PL" dirty="0">
                <a:solidFill>
                  <a:prstClr val="black">
                    <a:lumMod val="85000"/>
                    <a:lumOff val="15000"/>
                  </a:prstClr>
                </a:solidFill>
              </a:rPr>
              <a:t>+ </a:t>
            </a:r>
            <a:r>
              <a:rPr lang="pl-PL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P</a:t>
            </a:r>
            <a:r>
              <a:rPr lang="pl-PL" baseline="-25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b</a:t>
            </a:r>
          </a:p>
          <a:p>
            <a:pPr marL="0" lvl="0" indent="0">
              <a:buClr>
                <a:srgbClr val="AB946B"/>
              </a:buClr>
              <a:buNone/>
            </a:pPr>
            <a:r>
              <a:rPr lang="pl-PL" dirty="0">
                <a:solidFill>
                  <a:prstClr val="black">
                    <a:lumMod val="85000"/>
                    <a:lumOff val="15000"/>
                  </a:prstClr>
                </a:solidFill>
              </a:rPr>
              <a:t>P</a:t>
            </a:r>
            <a:r>
              <a:rPr lang="pl-PL" baseline="-25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C </a:t>
            </a:r>
            <a:r>
              <a:rPr lang="pl-PL" dirty="0">
                <a:solidFill>
                  <a:prstClr val="black">
                    <a:lumMod val="85000"/>
                    <a:lumOff val="15000"/>
                  </a:prstClr>
                </a:solidFill>
              </a:rPr>
              <a:t> = 2·a·b + 2·a·h + 2·b·h</a:t>
            </a:r>
          </a:p>
          <a:p>
            <a:pPr marL="0" indent="0">
              <a:buNone/>
            </a:pPr>
            <a:r>
              <a:rPr lang="pl-PL" sz="3600" baseline="-25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W naszym przykładzie: a=5, b=3, h=4 więc</a:t>
            </a:r>
          </a:p>
          <a:p>
            <a:pPr marL="0" lvl="0" indent="0">
              <a:buClr>
                <a:srgbClr val="AB946B"/>
              </a:buClr>
              <a:buNone/>
            </a:pPr>
            <a:r>
              <a:rPr lang="pl-PL" dirty="0">
                <a:solidFill>
                  <a:prstClr val="black">
                    <a:lumMod val="85000"/>
                    <a:lumOff val="15000"/>
                  </a:prstClr>
                </a:solidFill>
              </a:rPr>
              <a:t>P</a:t>
            </a:r>
            <a:r>
              <a:rPr lang="pl-PL" baseline="-25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C </a:t>
            </a:r>
            <a:r>
              <a:rPr lang="pl-PL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pl-PL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= 2·5·3 </a:t>
            </a:r>
            <a:r>
              <a:rPr lang="pl-PL" dirty="0">
                <a:solidFill>
                  <a:prstClr val="black">
                    <a:lumMod val="85000"/>
                    <a:lumOff val="15000"/>
                  </a:prstClr>
                </a:solidFill>
              </a:rPr>
              <a:t>+ </a:t>
            </a:r>
            <a:r>
              <a:rPr lang="pl-PL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2·5·4 </a:t>
            </a:r>
            <a:r>
              <a:rPr lang="pl-PL" dirty="0">
                <a:solidFill>
                  <a:prstClr val="black">
                    <a:lumMod val="85000"/>
                    <a:lumOff val="15000"/>
                  </a:prstClr>
                </a:solidFill>
              </a:rPr>
              <a:t>+ </a:t>
            </a:r>
            <a:r>
              <a:rPr lang="pl-PL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2·3·4 = 30+40+24=94</a:t>
            </a:r>
            <a:endParaRPr lang="pl-PL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0" indent="0">
              <a:buNone/>
            </a:pPr>
            <a:endParaRPr lang="pl-PL" sz="3600" baseline="-250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0" indent="0">
              <a:buNone/>
            </a:pPr>
            <a:endParaRPr lang="pl-PL" sz="3600" baseline="-250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726488" y="2560320"/>
            <a:ext cx="2009775" cy="331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83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968991" y="2560319"/>
                <a:ext cx="5047761" cy="358117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pl-PL" sz="2000" dirty="0" smtClean="0"/>
                  <a:t>Oblicz pole powierzchni całkowitej graniastosłupa czworokątnego znajdującego się na rysunku obok.</a:t>
                </a:r>
              </a:p>
              <a:p>
                <a:pPr marL="0" indent="0">
                  <a:buNone/>
                </a:pPr>
                <a:r>
                  <a:rPr lang="pl-PL" sz="2000" dirty="0"/>
                  <a:t> </a:t>
                </a:r>
                <a:r>
                  <a:rPr lang="pl-PL" sz="2000" dirty="0" smtClean="0"/>
                  <a:t>  P</a:t>
                </a:r>
                <a:r>
                  <a:rPr lang="pl-PL" sz="2000" baseline="-25000" dirty="0" smtClean="0"/>
                  <a:t>C </a:t>
                </a:r>
                <a:r>
                  <a:rPr lang="pl-PL" sz="2000" dirty="0" smtClean="0"/>
                  <a:t>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=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2·P</a:t>
                </a:r>
                <a:r>
                  <a:rPr lang="pl-PL" sz="2000" baseline="-25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+ P</a:t>
                </a:r>
                <a:r>
                  <a:rPr lang="pl-PL" sz="2000" baseline="-25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b </a:t>
                </a:r>
                <a:endParaRPr lang="pl-PL" sz="2000" baseline="-250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  P </a:t>
                </a:r>
                <a:r>
                  <a:rPr lang="pl-PL" sz="2000" baseline="-25000" dirty="0" err="1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</a:t>
                </a:r>
                <a:r>
                  <a:rPr lang="pl-PL" sz="2000" baseline="-25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)·</m:t>
                        </m:r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 smtClean="0"/>
                  <a:t> </a:t>
                </a:r>
              </a:p>
              <a:p>
                <a:pPr marL="0" indent="0">
                  <a:buNone/>
                </a:pPr>
                <a:r>
                  <a:rPr lang="pl-PL" sz="2000" dirty="0"/>
                  <a:t> </a:t>
                </a:r>
                <a:r>
                  <a:rPr lang="pl-PL" sz="2000" dirty="0" smtClean="0"/>
                  <a:t>  a= 5, b=8, h=4 więc</a:t>
                </a:r>
              </a:p>
              <a:p>
                <a:pPr marL="0" indent="0">
                  <a:buNone/>
                </a:pPr>
                <a:r>
                  <a:rPr lang="pl-PL" sz="2000" dirty="0" smtClean="0"/>
                  <a:t>  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 </a:t>
                </a:r>
                <a:r>
                  <a:rPr lang="pl-PL" sz="2000" baseline="-25000" dirty="0" err="1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</a:t>
                </a:r>
                <a:r>
                  <a:rPr lang="pl-PL" sz="2000" baseline="-25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)·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·4</m:t>
                        </m:r>
                      </m:num>
                      <m:den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 smtClean="0"/>
                  <a:t> = 26</a:t>
                </a:r>
              </a:p>
              <a:p>
                <a:pPr marL="0" indent="0">
                  <a:buNone/>
                </a:pPr>
                <a:r>
                  <a:rPr lang="pl-PL" sz="2000" dirty="0"/>
                  <a:t> </a:t>
                </a:r>
                <a:r>
                  <a:rPr lang="pl-PL" sz="2000" dirty="0" smtClean="0"/>
                  <a:t>  P </a:t>
                </a:r>
                <a:r>
                  <a:rPr lang="pl-PL" sz="2000" baseline="-25000" dirty="0" smtClean="0"/>
                  <a:t>b </a:t>
                </a:r>
                <a:r>
                  <a:rPr lang="pl-PL" sz="2000" dirty="0" smtClean="0"/>
                  <a:t>= 2·4·10 + 2·5·10 = 80+100= 180</a:t>
                </a:r>
              </a:p>
              <a:p>
                <a:pPr marL="0" lvl="0" indent="0">
                  <a:buClr>
                    <a:srgbClr val="AB946B"/>
                  </a:buClr>
                  <a:buNone/>
                </a:pPr>
                <a:r>
                  <a:rPr lang="pl-PL" sz="2000" dirty="0"/>
                  <a:t> </a:t>
                </a:r>
                <a:r>
                  <a:rPr lang="pl-PL" sz="2000" dirty="0" smtClean="0"/>
                  <a:t>  </a:t>
                </a:r>
                <a:r>
                  <a:rPr lang="pl-PL" sz="2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</a:t>
                </a:r>
                <a:r>
                  <a:rPr lang="pl-PL" sz="2100" baseline="-25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C </a:t>
                </a:r>
                <a:r>
                  <a:rPr lang="pl-PL" sz="2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= 2·P</a:t>
                </a:r>
                <a:r>
                  <a:rPr lang="pl-PL" sz="2100" baseline="-25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 </a:t>
                </a:r>
                <a:r>
                  <a:rPr lang="pl-PL" sz="2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+ P</a:t>
                </a:r>
                <a:r>
                  <a:rPr lang="pl-PL" sz="2100" baseline="-25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b </a:t>
                </a:r>
              </a:p>
              <a:p>
                <a:pPr marL="0" lvl="0" indent="0">
                  <a:buClr>
                    <a:srgbClr val="AB946B"/>
                  </a:buClr>
                  <a:buNone/>
                </a:pPr>
                <a:r>
                  <a:rPr lang="pl-PL" sz="2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  P</a:t>
                </a:r>
                <a:r>
                  <a:rPr lang="pl-PL" sz="2100" baseline="-25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C </a:t>
                </a:r>
                <a:r>
                  <a:rPr lang="pl-PL" sz="2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</a:t>
                </a:r>
                <a:r>
                  <a:rPr lang="pl-PL" sz="2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= </a:t>
                </a:r>
                <a:r>
                  <a:rPr lang="pl-PL" sz="2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2·26</a:t>
                </a:r>
                <a:r>
                  <a:rPr lang="pl-PL" sz="2100" baseline="-25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</a:t>
                </a:r>
                <a:r>
                  <a:rPr lang="pl-PL" sz="2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+ </a:t>
                </a:r>
                <a:r>
                  <a:rPr lang="pl-PL" sz="2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180 = 52+180=232</a:t>
                </a:r>
                <a:endParaRPr lang="pl-PL" sz="2100" baseline="-25000" dirty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  <a:p>
                <a:pPr marL="0" indent="0">
                  <a:buNone/>
                </a:pPr>
                <a:endParaRPr lang="pl-PL" sz="20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968991" y="2560319"/>
                <a:ext cx="5047761" cy="3581173"/>
              </a:xfrm>
              <a:blipFill rotWithShape="0">
                <a:blip r:embed="rId2"/>
                <a:stretch>
                  <a:fillRect l="-1087" t="-204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937" y="2560320"/>
            <a:ext cx="4885900" cy="3431047"/>
          </a:xfrm>
          <a:prstGeom prst="rect">
            <a:avLst/>
          </a:prstGeom>
        </p:spPr>
      </p:pic>
      <p:sp>
        <p:nvSpPr>
          <p:cNvPr id="9" name="Symbol zastępczy zawartości 8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20751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Zadania do samodzielnego rozwiązania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pl-PL" dirty="0" smtClean="0"/>
              <a:t>Oblicz pole powierzchni całkowitej:</a:t>
            </a:r>
          </a:p>
          <a:p>
            <a:pPr marL="0" indent="0">
              <a:buNone/>
            </a:pPr>
            <a:r>
              <a:rPr lang="pl-PL" dirty="0" smtClean="0"/>
              <a:t>      a) prostopadłościanu o krawędziach 3cm, 4cm i wysokości 10cm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b) sześcianu o krawędzi 5cm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* c) graniastosłupa trójkątnego o wysokości 8, którego podstawą jest trójkąt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o podstawie 4  i wysokości 6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937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POWODZENIA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razie pytań lub niejasności piszcie </a:t>
            </a:r>
            <a:r>
              <a:rPr lang="pl-PL" dirty="0" smtClean="0">
                <a:hlinkClick r:id="rId2"/>
              </a:rPr>
              <a:t>a.kwasniewska@sp90.edu.gdansk.pl</a:t>
            </a:r>
            <a:endParaRPr lang="pl-PL" dirty="0" smtClean="0"/>
          </a:p>
          <a:p>
            <a:endParaRPr lang="pl-PL" dirty="0"/>
          </a:p>
          <a:p>
            <a:pPr marL="0" indent="0">
              <a:buNone/>
            </a:pPr>
            <a:r>
              <a:rPr lang="pl-PL" dirty="0" smtClean="0"/>
              <a:t>                                                               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465" y="3575712"/>
            <a:ext cx="3125337" cy="203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120</TotalTime>
  <Words>290</Words>
  <Application>Microsoft Office PowerPoint</Application>
  <PresentationFormat>Panoramiczny</PresentationFormat>
  <Paragraphs>52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Cambria Math</vt:lpstr>
      <vt:lpstr>Garamond</vt:lpstr>
      <vt:lpstr>Organiczny</vt:lpstr>
      <vt:lpstr>Pole powierzchni całkowitej graniastosłupa</vt:lpstr>
      <vt:lpstr>!!! Przypomnienie wiadomości</vt:lpstr>
      <vt:lpstr>Pole powierzchni całkowitej graniastosłupa to suma pól wszystkich jego ścian</vt:lpstr>
      <vt:lpstr>Zapamiętaj!!!</vt:lpstr>
      <vt:lpstr>Pole powierzchni całkowitej prostopadłościanu</vt:lpstr>
      <vt:lpstr>Przykład</vt:lpstr>
      <vt:lpstr>Przykład</vt:lpstr>
      <vt:lpstr>Zadania do samodzielnego rozwiązania</vt:lpstr>
      <vt:lpstr>POWODZENIA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Pole powierzchni całkowitej graniastosłupa</dc:title>
  <dc:creator>ZKPIG 31</dc:creator>
  <cp:lastModifiedBy>ZKPiG31</cp:lastModifiedBy>
  <cp:revision>23</cp:revision>
  <dcterms:created xsi:type="dcterms:W3CDTF">2020-03-28T18:16:12Z</dcterms:created>
  <dcterms:modified xsi:type="dcterms:W3CDTF">2020-04-17T07:01:58Z</dcterms:modified>
</cp:coreProperties>
</file>